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p:cViewPr varScale="1">
        <p:scale>
          <a:sx n="134" d="100"/>
          <a:sy n="134" d="100"/>
        </p:scale>
        <p:origin x="1544"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725C1-262D-41F9-8153-FF34EFD2CA49}" type="datetimeFigureOut">
              <a:rPr lang="en-US" smtClean="0"/>
              <a:pPr/>
              <a:t>2/19/23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DB4C5-01EE-4224-B265-80C1FE7E66A2}" type="slidenum">
              <a:rPr lang="en-US" smtClean="0"/>
              <a:pPr/>
              <a:t>‹#›</a:t>
            </a:fld>
            <a:endParaRPr lang="en-US"/>
          </a:p>
        </p:txBody>
      </p:sp>
    </p:spTree>
    <p:extLst>
      <p:ext uri="{BB962C8B-B14F-4D97-AF65-F5344CB8AC3E}">
        <p14:creationId xmlns:p14="http://schemas.microsoft.com/office/powerpoint/2010/main" val="98179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DB4C5-01EE-4224-B265-80C1FE7E66A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A0068C-909F-40D7-BD89-83772FC137AF}" type="datetimeFigureOut">
              <a:rPr lang="en-US" smtClean="0"/>
              <a:pPr/>
              <a:t>2/19/23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0068C-909F-40D7-BD89-83772FC137AF}" type="datetimeFigureOut">
              <a:rPr lang="en-US" smtClean="0"/>
              <a:pPr/>
              <a:t>2/19/23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0068C-909F-40D7-BD89-83772FC137AF}" type="datetimeFigureOut">
              <a:rPr lang="en-US" smtClean="0"/>
              <a:pPr/>
              <a:t>2/19/23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0068C-909F-40D7-BD89-83772FC137AF}" type="datetimeFigureOut">
              <a:rPr lang="en-US" smtClean="0"/>
              <a:pPr/>
              <a:t>2/19/23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0068C-909F-40D7-BD89-83772FC137AF}" type="datetimeFigureOut">
              <a:rPr lang="en-US" smtClean="0"/>
              <a:pPr/>
              <a:t>2/19/23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A0068C-909F-40D7-BD89-83772FC137AF}" type="datetimeFigureOut">
              <a:rPr lang="en-US" smtClean="0"/>
              <a:pPr/>
              <a:t>2/19/23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A0068C-909F-40D7-BD89-83772FC137AF}" type="datetimeFigureOut">
              <a:rPr lang="en-US" smtClean="0"/>
              <a:pPr/>
              <a:t>2/19/23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A0068C-909F-40D7-BD89-83772FC137AF}" type="datetimeFigureOut">
              <a:rPr lang="en-US" smtClean="0"/>
              <a:pPr/>
              <a:t>2/19/23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0068C-909F-40D7-BD89-83772FC137AF}" type="datetimeFigureOut">
              <a:rPr lang="en-US" smtClean="0"/>
              <a:pPr/>
              <a:t>2/19/23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0068C-909F-40D7-BD89-83772FC137AF}" type="datetimeFigureOut">
              <a:rPr lang="en-US" smtClean="0"/>
              <a:pPr/>
              <a:t>2/19/23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0068C-909F-40D7-BD89-83772FC137AF}" type="datetimeFigureOut">
              <a:rPr lang="en-US" smtClean="0"/>
              <a:pPr/>
              <a:t>2/19/23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0068C-909F-40D7-BD89-83772FC137AF}" type="datetimeFigureOut">
              <a:rPr lang="en-US" smtClean="0"/>
              <a:pPr/>
              <a:t>2/19/23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84F24-3DED-4BDD-9AFC-7E56890634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irfaxmentalhealth.com/articles-other-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washingtonpost.com/local/virginia-politics/va-sen-creigh-deeds-sues-the-state-others-for-6-million-in-sons-suicide/2016/01/05/1dfb4500-b3d9-11e5-a76a-0b5145e8679a_stor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Health Care Delivery</a:t>
            </a:r>
            <a:br>
              <a:rPr lang="en-US" dirty="0"/>
            </a:br>
            <a:r>
              <a:rPr lang="en-US" dirty="0"/>
              <a:t>in the United </a:t>
            </a:r>
            <a:r>
              <a:rPr lang="en-US"/>
              <a:t>States 2023</a:t>
            </a:r>
            <a:endParaRPr lang="en-US" dirty="0"/>
          </a:p>
        </p:txBody>
      </p:sp>
      <p:sp>
        <p:nvSpPr>
          <p:cNvPr id="3" name="Subtitle 2"/>
          <p:cNvSpPr>
            <a:spLocks noGrp="1"/>
          </p:cNvSpPr>
          <p:nvPr>
            <p:ph type="subTitle" idx="1"/>
          </p:nvPr>
        </p:nvSpPr>
        <p:spPr/>
        <p:txBody>
          <a:bodyPr>
            <a:normAutofit fontScale="70000" lnSpcReduction="20000"/>
          </a:bodyPr>
          <a:lstStyle/>
          <a:p>
            <a:r>
              <a:rPr lang="en-US" dirty="0"/>
              <a:t>Roy Michael </a:t>
            </a:r>
            <a:r>
              <a:rPr lang="en-US" dirty="0" err="1"/>
              <a:t>Stefanik</a:t>
            </a:r>
            <a:r>
              <a:rPr lang="en-US" dirty="0"/>
              <a:t>, D.O.</a:t>
            </a:r>
          </a:p>
          <a:p>
            <a:r>
              <a:rPr lang="en-US" dirty="0" err="1"/>
              <a:t>admin@fairfaxmentalhealth.com</a:t>
            </a:r>
            <a:endParaRPr lang="en-US" dirty="0"/>
          </a:p>
          <a:p>
            <a:r>
              <a:rPr lang="en-US" dirty="0"/>
              <a:t>703.830.1500</a:t>
            </a:r>
          </a:p>
          <a:p>
            <a:r>
              <a:rPr lang="en-US" dirty="0"/>
              <a:t>https://</a:t>
            </a:r>
            <a:r>
              <a:rPr lang="en-US" dirty="0" err="1"/>
              <a:t>www.</a:t>
            </a:r>
            <a:r>
              <a:rPr lang="en-US" dirty="0" err="1">
                <a:hlinkClick r:id="rId3"/>
              </a:rPr>
              <a:t>fairfaxmentalhealth.com</a:t>
            </a:r>
            <a:r>
              <a:rPr lang="en-US" dirty="0">
                <a:hlinkClick r:id="rId3"/>
              </a:rPr>
              <a:t>/articles-other-resources</a:t>
            </a:r>
            <a:r>
              <a:rPr lang="en-US" dirty="0"/>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9</a:t>
            </a:r>
          </a:p>
        </p:txBody>
      </p:sp>
      <p:sp>
        <p:nvSpPr>
          <p:cNvPr id="3" name="Content Placeholder 2"/>
          <p:cNvSpPr>
            <a:spLocks noGrp="1"/>
          </p:cNvSpPr>
          <p:nvPr>
            <p:ph idx="1"/>
          </p:nvPr>
        </p:nvSpPr>
        <p:spPr/>
        <p:txBody>
          <a:bodyPr>
            <a:normAutofit/>
          </a:bodyPr>
          <a:lstStyle/>
          <a:p>
            <a:pPr>
              <a:buNone/>
            </a:pPr>
            <a:r>
              <a:rPr lang="en-US" dirty="0"/>
              <a:t>Another example:</a:t>
            </a:r>
          </a:p>
          <a:p>
            <a:pPr>
              <a:buNone/>
            </a:pPr>
            <a:r>
              <a:rPr lang="en-US" dirty="0"/>
              <a:t>2016 Study done by the American Psychiatric</a:t>
            </a:r>
          </a:p>
          <a:p>
            <a:pPr>
              <a:buNone/>
            </a:pPr>
            <a:r>
              <a:rPr lang="en-US" dirty="0"/>
              <a:t>Association shows a majority of psychiatrists</a:t>
            </a:r>
          </a:p>
          <a:p>
            <a:pPr>
              <a:buNone/>
            </a:pPr>
            <a:r>
              <a:rPr lang="en-US" dirty="0"/>
              <a:t>listed in the DC Health Exchange Network are</a:t>
            </a:r>
          </a:p>
          <a:p>
            <a:pPr>
              <a:buNone/>
            </a:pPr>
            <a:r>
              <a:rPr lang="en-US" dirty="0"/>
              <a:t>not available for new patient appointments.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10</a:t>
            </a:r>
          </a:p>
        </p:txBody>
      </p:sp>
      <p:sp>
        <p:nvSpPr>
          <p:cNvPr id="3" name="Content Placeholder 2"/>
          <p:cNvSpPr>
            <a:spLocks noGrp="1"/>
          </p:cNvSpPr>
          <p:nvPr>
            <p:ph idx="1"/>
          </p:nvPr>
        </p:nvSpPr>
        <p:spPr/>
        <p:txBody>
          <a:bodyPr>
            <a:normAutofit/>
          </a:bodyPr>
          <a:lstStyle/>
          <a:p>
            <a:pPr>
              <a:buNone/>
            </a:pPr>
            <a:r>
              <a:rPr lang="en-US" dirty="0"/>
              <a:t>Only 14% of psychiatrists listed were available</a:t>
            </a:r>
          </a:p>
          <a:p>
            <a:pPr>
              <a:buNone/>
            </a:pPr>
            <a:r>
              <a:rPr lang="en-US" dirty="0"/>
              <a:t>to schedule new outpatient appointments. 86%</a:t>
            </a:r>
          </a:p>
          <a:p>
            <a:pPr>
              <a:buNone/>
            </a:pPr>
            <a:r>
              <a:rPr lang="en-US" dirty="0"/>
              <a:t>of the psychiatrists were either unreachable or</a:t>
            </a:r>
          </a:p>
          <a:p>
            <a:pPr>
              <a:buNone/>
            </a:pPr>
            <a:r>
              <a:rPr lang="en-US" dirty="0"/>
              <a:t>not actually taking new patients.</a:t>
            </a:r>
          </a:p>
          <a:p>
            <a:pPr>
              <a:buNone/>
            </a:pPr>
            <a:r>
              <a:rPr lang="en-US" dirty="0"/>
              <a:t>Nearly a quarter (23 percent) of the phone</a:t>
            </a:r>
          </a:p>
          <a:p>
            <a:pPr>
              <a:buNone/>
            </a:pPr>
            <a:r>
              <a:rPr lang="en-US" dirty="0"/>
              <a:t>numbers listed were non-working phone </a:t>
            </a:r>
          </a:p>
          <a:p>
            <a:pPr>
              <a:buNone/>
            </a:pPr>
            <a:r>
              <a:rPr lang="en-US" dirty="0"/>
              <a:t>numbers.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11</a:t>
            </a:r>
          </a:p>
        </p:txBody>
      </p:sp>
      <p:sp>
        <p:nvSpPr>
          <p:cNvPr id="3" name="Content Placeholder 2"/>
          <p:cNvSpPr>
            <a:spLocks noGrp="1"/>
          </p:cNvSpPr>
          <p:nvPr>
            <p:ph idx="1"/>
          </p:nvPr>
        </p:nvSpPr>
        <p:spPr/>
        <p:txBody>
          <a:bodyPr>
            <a:normAutofit/>
          </a:bodyPr>
          <a:lstStyle/>
          <a:p>
            <a:pPr>
              <a:buNone/>
            </a:pPr>
            <a:r>
              <a:rPr lang="en-US" dirty="0"/>
              <a:t>Nearly half (49%) of the psychiatrists were no</a:t>
            </a:r>
          </a:p>
          <a:p>
            <a:pPr>
              <a:buNone/>
            </a:pPr>
            <a:r>
              <a:rPr lang="en-US" dirty="0"/>
              <a:t>longer at the number listed.</a:t>
            </a:r>
          </a:p>
          <a:p>
            <a:pPr>
              <a:buNone/>
            </a:pPr>
            <a:r>
              <a:rPr lang="en-US" dirty="0"/>
              <a:t>Callers often had to call several times to get a</a:t>
            </a:r>
          </a:p>
          <a:p>
            <a:pPr>
              <a:buNone/>
            </a:pPr>
            <a:r>
              <a:rPr lang="en-US" dirty="0"/>
              <a:t>response.</a:t>
            </a:r>
          </a:p>
          <a:p>
            <a:pPr>
              <a:buNone/>
            </a:pPr>
            <a:r>
              <a:rPr lang="en-US" dirty="0"/>
              <a:t>The average wait time for a new appointment </a:t>
            </a:r>
          </a:p>
          <a:p>
            <a:pPr>
              <a:buNone/>
            </a:pPr>
            <a:r>
              <a:rPr lang="en-US" dirty="0"/>
              <a:t>was nearly three weeks (19.1 days).</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12</a:t>
            </a:r>
          </a:p>
        </p:txBody>
      </p:sp>
      <p:sp>
        <p:nvSpPr>
          <p:cNvPr id="3" name="Content Placeholder 2"/>
          <p:cNvSpPr>
            <a:spLocks noGrp="1"/>
          </p:cNvSpPr>
          <p:nvPr>
            <p:ph idx="1"/>
          </p:nvPr>
        </p:nvSpPr>
        <p:spPr>
          <a:xfrm>
            <a:off x="533400" y="1600200"/>
            <a:ext cx="8229600" cy="4525963"/>
          </a:xfrm>
        </p:spPr>
        <p:txBody>
          <a:bodyPr>
            <a:normAutofit/>
          </a:bodyPr>
          <a:lstStyle/>
          <a:p>
            <a:r>
              <a:rPr lang="en-US" dirty="0"/>
              <a:t>Only 7% of the listed psychiatrists were able </a:t>
            </a:r>
          </a:p>
          <a:p>
            <a:pPr>
              <a:buNone/>
            </a:pPr>
            <a:r>
              <a:rPr lang="en-US" dirty="0"/>
              <a:t>to schedule a new appointment within 2 weeks.</a:t>
            </a:r>
          </a:p>
          <a:p>
            <a:pPr>
              <a:buNone/>
            </a:pPr>
            <a:r>
              <a:rPr lang="en-US" dirty="0"/>
              <a:t>3% were able to schedule within 15 – 28 days.</a:t>
            </a:r>
          </a:p>
          <a:p>
            <a:pPr>
              <a:buNone/>
            </a:pPr>
            <a:r>
              <a:rPr lang="en-US" dirty="0"/>
              <a:t>4% had wait times longer than 4 weeks.</a:t>
            </a:r>
          </a:p>
          <a:p>
            <a:pPr>
              <a:buNone/>
            </a:pPr>
            <a:r>
              <a:rPr lang="en-US" dirty="0"/>
              <a:t> According to Saul Levin, MD, the CEO and </a:t>
            </a:r>
          </a:p>
          <a:p>
            <a:pPr>
              <a:buNone/>
            </a:pPr>
            <a:r>
              <a:rPr lang="en-US" dirty="0"/>
              <a:t>Medical Director of the American Psychiatric</a:t>
            </a:r>
          </a:p>
          <a:p>
            <a:pPr>
              <a:buNone/>
            </a:pPr>
            <a:r>
              <a:rPr lang="en-US" dirty="0"/>
              <a:t>Association: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13</a:t>
            </a:r>
          </a:p>
        </p:txBody>
      </p:sp>
      <p:sp>
        <p:nvSpPr>
          <p:cNvPr id="3" name="Content Placeholder 2"/>
          <p:cNvSpPr>
            <a:spLocks noGrp="1"/>
          </p:cNvSpPr>
          <p:nvPr>
            <p:ph idx="1"/>
          </p:nvPr>
        </p:nvSpPr>
        <p:spPr>
          <a:xfrm>
            <a:off x="381000" y="1524000"/>
            <a:ext cx="8229600" cy="4525963"/>
          </a:xfrm>
        </p:spPr>
        <p:txBody>
          <a:bodyPr>
            <a:normAutofit fontScale="85000" lnSpcReduction="20000"/>
          </a:bodyPr>
          <a:lstStyle/>
          <a:p>
            <a:pPr marL="514350" indent="-514350">
              <a:buNone/>
            </a:pPr>
            <a:endParaRPr lang="en-US" dirty="0"/>
          </a:p>
          <a:p>
            <a:pPr marL="514350" indent="-514350">
              <a:buNone/>
            </a:pPr>
            <a:r>
              <a:rPr lang="en-US" dirty="0"/>
              <a:t>“The Affordable Care Act is intended to expand</a:t>
            </a:r>
          </a:p>
          <a:p>
            <a:pPr marL="514350" indent="-514350">
              <a:buNone/>
            </a:pPr>
            <a:r>
              <a:rPr lang="en-US" dirty="0"/>
              <a:t>access to mental health and substance abuse</a:t>
            </a:r>
          </a:p>
          <a:p>
            <a:pPr marL="514350" indent="-514350">
              <a:buNone/>
            </a:pPr>
            <a:r>
              <a:rPr lang="en-US" dirty="0"/>
              <a:t>care, yet networks are shrinking both because </a:t>
            </a:r>
          </a:p>
          <a:p>
            <a:pPr marL="514350" indent="-514350">
              <a:buNone/>
            </a:pPr>
            <a:r>
              <a:rPr lang="en-US" dirty="0"/>
              <a:t>psychiatrists are dropping out of the networks,</a:t>
            </a:r>
          </a:p>
          <a:p>
            <a:pPr marL="514350" indent="-514350">
              <a:buNone/>
            </a:pPr>
            <a:r>
              <a:rPr lang="en-US" dirty="0"/>
              <a:t>citing unreasonable administrative burdens and </a:t>
            </a:r>
          </a:p>
          <a:p>
            <a:pPr marL="514350" indent="-514350">
              <a:buNone/>
            </a:pPr>
            <a:r>
              <a:rPr lang="en-US" dirty="0"/>
              <a:t>low payment rates as reasons, and because </a:t>
            </a:r>
          </a:p>
          <a:p>
            <a:pPr marL="514350" indent="-514350">
              <a:buNone/>
            </a:pPr>
            <a:r>
              <a:rPr lang="en-US" dirty="0"/>
              <a:t>plans are ‘narrowing their networks’ while </a:t>
            </a:r>
          </a:p>
          <a:p>
            <a:pPr marL="514350" indent="-514350">
              <a:buNone/>
            </a:pPr>
            <a:r>
              <a:rPr lang="en-US" dirty="0"/>
              <a:t>providing robust directories of providers to attract</a:t>
            </a:r>
          </a:p>
          <a:p>
            <a:pPr marL="514350" indent="-514350">
              <a:buNone/>
            </a:pPr>
            <a:r>
              <a:rPr lang="en-US" dirty="0"/>
              <a:t>purchasers to the plan.”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14</a:t>
            </a:r>
          </a:p>
        </p:txBody>
      </p:sp>
      <p:sp>
        <p:nvSpPr>
          <p:cNvPr id="3" name="Content Placeholder 2"/>
          <p:cNvSpPr>
            <a:spLocks noGrp="1"/>
          </p:cNvSpPr>
          <p:nvPr>
            <p:ph idx="1"/>
          </p:nvPr>
        </p:nvSpPr>
        <p:spPr/>
        <p:txBody>
          <a:bodyPr>
            <a:normAutofit/>
          </a:bodyPr>
          <a:lstStyle/>
          <a:p>
            <a:r>
              <a:rPr lang="en-US" dirty="0"/>
              <a:t>50% of ALL psychiatrists in the United States</a:t>
            </a:r>
          </a:p>
          <a:p>
            <a:pPr>
              <a:buNone/>
            </a:pPr>
            <a:r>
              <a:rPr lang="en-US" dirty="0"/>
              <a:t>    no longer participate with health insurance.</a:t>
            </a:r>
          </a:p>
          <a:p>
            <a:r>
              <a:rPr lang="en-US" dirty="0"/>
              <a:t>The percentage in Northern Virginia is probably much higher, possibly 75 to 85%.</a:t>
            </a:r>
          </a:p>
          <a:p>
            <a:r>
              <a:rPr lang="en-US" dirty="0"/>
              <a:t>The advent of managed care in the 1990’s </a:t>
            </a:r>
          </a:p>
          <a:p>
            <a:pPr>
              <a:buNone/>
            </a:pPr>
            <a:r>
              <a:rPr lang="en-US" dirty="0"/>
              <a:t>    arguably hurt psychiatry more than any other </a:t>
            </a:r>
          </a:p>
          <a:p>
            <a:pPr>
              <a:buNone/>
            </a:pPr>
            <a:r>
              <a:rPr lang="en-US" dirty="0"/>
              <a:t>    medical specialty.</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15</a:t>
            </a:r>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a:t>So, how to resolve the shortage?</a:t>
            </a:r>
          </a:p>
          <a:p>
            <a:pPr marL="514350" indent="-514350">
              <a:buNone/>
            </a:pPr>
            <a:endParaRPr lang="en-US" dirty="0"/>
          </a:p>
          <a:p>
            <a:pPr marL="514350" indent="-514350">
              <a:buNone/>
            </a:pPr>
            <a:r>
              <a:rPr lang="en-US" dirty="0"/>
              <a:t>-Is telehealth helping?</a:t>
            </a:r>
          </a:p>
          <a:p>
            <a:pPr marL="514350" indent="-514350">
              <a:buNone/>
            </a:pPr>
            <a:endParaRPr lang="en-US" dirty="0"/>
          </a:p>
          <a:p>
            <a:pPr marL="514350" indent="-514350">
              <a:buNone/>
            </a:pPr>
            <a:r>
              <a:rPr lang="en-US" dirty="0"/>
              <a:t>-Should we expand to meet needs for medication</a:t>
            </a:r>
          </a:p>
          <a:p>
            <a:pPr marL="514350" indent="-514350">
              <a:buNone/>
            </a:pPr>
            <a:r>
              <a:rPr lang="en-US" dirty="0"/>
              <a:t>management, using physician extenders such as</a:t>
            </a:r>
          </a:p>
          <a:p>
            <a:pPr marL="514350" indent="-514350">
              <a:buNone/>
            </a:pPr>
            <a:r>
              <a:rPr lang="en-US" dirty="0"/>
              <a:t>nurse practitioners or physician assistants?</a:t>
            </a:r>
          </a:p>
          <a:p>
            <a:pPr marL="514350" indent="-514350">
              <a:buNone/>
            </a:pPr>
            <a:endParaRPr lang="en-US" dirty="0"/>
          </a:p>
          <a:p>
            <a:pPr marL="514350" indent="-514350">
              <a:buNone/>
            </a:pPr>
            <a:r>
              <a:rPr lang="en-US" dirty="0"/>
              <a:t>-Should psychologists be allowed to prescribe?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16</a:t>
            </a:r>
          </a:p>
        </p:txBody>
      </p:sp>
      <p:sp>
        <p:nvSpPr>
          <p:cNvPr id="3" name="Content Placeholder 2"/>
          <p:cNvSpPr>
            <a:spLocks noGrp="1"/>
          </p:cNvSpPr>
          <p:nvPr>
            <p:ph idx="1"/>
          </p:nvPr>
        </p:nvSpPr>
        <p:spPr/>
        <p:txBody>
          <a:bodyPr>
            <a:normAutofit lnSpcReduction="10000"/>
          </a:bodyPr>
          <a:lstStyle/>
          <a:p>
            <a:pPr>
              <a:buNone/>
            </a:pPr>
            <a:r>
              <a:rPr lang="en-US" dirty="0"/>
              <a:t>States/jurisdictions where psychologists prescribe meds:</a:t>
            </a:r>
          </a:p>
          <a:p>
            <a:r>
              <a:rPr lang="en-US" dirty="0"/>
              <a:t>Louisiana</a:t>
            </a:r>
          </a:p>
          <a:p>
            <a:r>
              <a:rPr lang="en-US" dirty="0"/>
              <a:t>New Mexico</a:t>
            </a:r>
          </a:p>
          <a:p>
            <a:r>
              <a:rPr lang="en-US" dirty="0"/>
              <a:t>Illinois</a:t>
            </a:r>
          </a:p>
          <a:p>
            <a:r>
              <a:rPr lang="en-US" dirty="0"/>
              <a:t>Iowa</a:t>
            </a:r>
          </a:p>
          <a:p>
            <a:r>
              <a:rPr lang="en-US" dirty="0"/>
              <a:t>Idaho</a:t>
            </a:r>
          </a:p>
          <a:p>
            <a:r>
              <a:rPr lang="en-US" dirty="0"/>
              <a:t>Territory of Guam</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17</a:t>
            </a:r>
          </a:p>
        </p:txBody>
      </p:sp>
      <p:sp>
        <p:nvSpPr>
          <p:cNvPr id="5" name="Content Placeholder 4"/>
          <p:cNvSpPr>
            <a:spLocks noGrp="1"/>
          </p:cNvSpPr>
          <p:nvPr>
            <p:ph idx="1"/>
          </p:nvPr>
        </p:nvSpPr>
        <p:spPr/>
        <p:txBody>
          <a:bodyPr>
            <a:normAutofit/>
          </a:bodyPr>
          <a:lstStyle/>
          <a:p>
            <a:pPr>
              <a:buNone/>
            </a:pPr>
            <a:r>
              <a:rPr lang="en-US" dirty="0"/>
              <a:t>Psychiatric beds in the US:</a:t>
            </a:r>
          </a:p>
          <a:p>
            <a:pPr>
              <a:buNone/>
            </a:pPr>
            <a:r>
              <a:rPr lang="en-US" dirty="0"/>
              <a:t>35,000 state hospital beds in 2021 as opposed</a:t>
            </a:r>
          </a:p>
          <a:p>
            <a:pPr>
              <a:buNone/>
            </a:pPr>
            <a:r>
              <a:rPr lang="en-US" dirty="0"/>
              <a:t>to over 558,000 in 1955.</a:t>
            </a:r>
          </a:p>
          <a:p>
            <a:pPr>
              <a:buNone/>
            </a:pPr>
            <a:r>
              <a:rPr lang="en-US" dirty="0"/>
              <a:t>72,817 private psychiatric beds in 2016</a:t>
            </a:r>
          </a:p>
          <a:p>
            <a:pPr>
              <a:buNone/>
            </a:pPr>
            <a:r>
              <a:rPr lang="en-US" dirty="0"/>
              <a:t>Many of these beds are for involuntary (</a:t>
            </a:r>
            <a:r>
              <a:rPr lang="en-US" dirty="0" err="1"/>
              <a:t>Tempor</a:t>
            </a:r>
            <a:r>
              <a:rPr lang="en-US" dirty="0"/>
              <a:t>-</a:t>
            </a:r>
          </a:p>
          <a:p>
            <a:pPr>
              <a:buNone/>
            </a:pPr>
            <a:r>
              <a:rPr lang="en-US" dirty="0" err="1"/>
              <a:t>ary</a:t>
            </a:r>
            <a:r>
              <a:rPr lang="en-US" dirty="0"/>
              <a:t> Detaining Orders) or forensic (while awaiting</a:t>
            </a:r>
          </a:p>
          <a:p>
            <a:pPr>
              <a:buNone/>
            </a:pPr>
            <a:r>
              <a:rPr lang="en-US" dirty="0"/>
              <a:t>trial) hospitalizations.</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18</a:t>
            </a:r>
          </a:p>
        </p:txBody>
      </p:sp>
      <p:sp>
        <p:nvSpPr>
          <p:cNvPr id="3" name="Content Placeholder 2"/>
          <p:cNvSpPr>
            <a:spLocks noGrp="1"/>
          </p:cNvSpPr>
          <p:nvPr>
            <p:ph idx="1"/>
          </p:nvPr>
        </p:nvSpPr>
        <p:spPr/>
        <p:txBody>
          <a:bodyPr>
            <a:normAutofit fontScale="92500" lnSpcReduction="10000"/>
          </a:bodyPr>
          <a:lstStyle/>
          <a:p>
            <a:pPr>
              <a:buNone/>
            </a:pPr>
            <a:endParaRPr lang="en-US" dirty="0"/>
          </a:p>
          <a:p>
            <a:pPr>
              <a:buNone/>
            </a:pPr>
            <a:r>
              <a:rPr lang="en-US" dirty="0"/>
              <a:t>    State Senator </a:t>
            </a:r>
            <a:r>
              <a:rPr lang="en-US" dirty="0" err="1"/>
              <a:t>Creigh</a:t>
            </a:r>
            <a:r>
              <a:rPr lang="en-US" dirty="0"/>
              <a:t> Deeds drove his mentally ill son, Austin “Gus” Deeds, to a mental health center on November 18, 2013, where he was informed no local hospital beds were available and sent home. Later that day, Gus stabbed his father repeatedly before ending his own life. Sen. Deeds has </a:t>
            </a:r>
            <a:r>
              <a:rPr lang="en-US" u="sng" dirty="0">
                <a:hlinkClick r:id="rId2"/>
              </a:rPr>
              <a:t>filed a $6 million dollar</a:t>
            </a:r>
            <a:r>
              <a:rPr lang="en-US" dirty="0"/>
              <a:t> wrongful death lawsuit against state mental health officials, claiming negligence.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1</a:t>
            </a:r>
          </a:p>
        </p:txBody>
      </p:sp>
      <p:sp>
        <p:nvSpPr>
          <p:cNvPr id="3" name="Content Placeholder 2"/>
          <p:cNvSpPr>
            <a:spLocks noGrp="1"/>
          </p:cNvSpPr>
          <p:nvPr>
            <p:ph idx="1"/>
          </p:nvPr>
        </p:nvSpPr>
        <p:spPr/>
        <p:txBody>
          <a:bodyPr>
            <a:normAutofit/>
          </a:bodyPr>
          <a:lstStyle/>
          <a:p>
            <a:pPr>
              <a:buNone/>
            </a:pPr>
            <a:r>
              <a:rPr lang="en-US" baseline="-25000" dirty="0"/>
              <a:t>Who predominantly provides mental health care services for patients in the United States?</a:t>
            </a:r>
          </a:p>
          <a:p>
            <a:pPr>
              <a:buNone/>
            </a:pPr>
            <a:r>
              <a:rPr lang="en-US" baseline="-25000" dirty="0"/>
              <a:t>- Focus on outpatient services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19</a:t>
            </a:r>
          </a:p>
        </p:txBody>
      </p:sp>
      <p:sp>
        <p:nvSpPr>
          <p:cNvPr id="3" name="Content Placeholder 2"/>
          <p:cNvSpPr>
            <a:spLocks noGrp="1"/>
          </p:cNvSpPr>
          <p:nvPr>
            <p:ph idx="1"/>
          </p:nvPr>
        </p:nvSpPr>
        <p:spPr/>
        <p:txBody>
          <a:bodyPr>
            <a:normAutofit/>
          </a:bodyPr>
          <a:lstStyle/>
          <a:p>
            <a:pPr>
              <a:buNone/>
            </a:pPr>
            <a:r>
              <a:rPr lang="en-US" dirty="0"/>
              <a:t>-There is tremendous variability in state laws regarding detaining and evaluating patients who are severely mentally ill. </a:t>
            </a:r>
          </a:p>
          <a:p>
            <a:pPr>
              <a:buNone/>
            </a:pPr>
            <a:r>
              <a:rPr lang="en-US" dirty="0"/>
              <a:t>-Red flag laws may introduce a new wrinkle in the approach to dealing with this issue.</a:t>
            </a:r>
          </a:p>
          <a:p>
            <a:pPr>
              <a:buNone/>
            </a:pPr>
            <a:r>
              <a:rPr lang="en-US" dirty="0"/>
              <a:t>-Access to inpatient psychiatric care in Virginia </a:t>
            </a:r>
          </a:p>
          <a:p>
            <a:pPr>
              <a:buNone/>
            </a:pPr>
            <a:r>
              <a:rPr lang="en-US" dirty="0"/>
              <a:t>    is limited, as in many other states, where prisons often become the default option.</a:t>
            </a:r>
          </a:p>
          <a:p>
            <a:pPr>
              <a:buNone/>
            </a:pPr>
            <a:endParaRPr lang="en-US" dirty="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20</a:t>
            </a:r>
          </a:p>
        </p:txBody>
      </p:sp>
      <p:sp>
        <p:nvSpPr>
          <p:cNvPr id="3" name="Content Placeholder 2"/>
          <p:cNvSpPr>
            <a:spLocks noGrp="1"/>
          </p:cNvSpPr>
          <p:nvPr>
            <p:ph idx="1"/>
          </p:nvPr>
        </p:nvSpPr>
        <p:spPr/>
        <p:txBody>
          <a:bodyPr>
            <a:normAutofit/>
          </a:bodyPr>
          <a:lstStyle/>
          <a:p>
            <a:pPr>
              <a:buNone/>
            </a:pPr>
            <a:r>
              <a:rPr lang="en-US" dirty="0"/>
              <a:t>Training to be a psychiatrist:</a:t>
            </a:r>
          </a:p>
          <a:p>
            <a:pPr>
              <a:buNone/>
            </a:pPr>
            <a:r>
              <a:rPr lang="en-US" dirty="0"/>
              <a:t>Four years undergraduate education (usually requires completion of degree)</a:t>
            </a:r>
          </a:p>
          <a:p>
            <a:pPr>
              <a:buNone/>
            </a:pPr>
            <a:r>
              <a:rPr lang="en-US" dirty="0"/>
              <a:t>Completion of MCAT (although not all)</a:t>
            </a:r>
          </a:p>
          <a:p>
            <a:pPr>
              <a:buNone/>
            </a:pPr>
            <a:r>
              <a:rPr lang="en-US" dirty="0"/>
              <a:t>Four years medical school (MD or DO)</a:t>
            </a:r>
          </a:p>
          <a:p>
            <a:pPr>
              <a:buNone/>
            </a:pPr>
            <a:r>
              <a:rPr lang="en-US" dirty="0"/>
              <a:t>Completion of internship along with three years of residency training</a:t>
            </a:r>
          </a:p>
          <a:p>
            <a:pPr>
              <a:buNone/>
            </a:pPr>
            <a:r>
              <a:rPr lang="en-US" dirty="0"/>
              <a:t>Passing state licensing exam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21</a:t>
            </a:r>
          </a:p>
        </p:txBody>
      </p:sp>
      <p:sp>
        <p:nvSpPr>
          <p:cNvPr id="3" name="Content Placeholder 2"/>
          <p:cNvSpPr>
            <a:spLocks noGrp="1"/>
          </p:cNvSpPr>
          <p:nvPr>
            <p:ph idx="1"/>
          </p:nvPr>
        </p:nvSpPr>
        <p:spPr/>
        <p:txBody>
          <a:bodyPr>
            <a:normAutofit fontScale="92500"/>
          </a:bodyPr>
          <a:lstStyle/>
          <a:p>
            <a:pPr>
              <a:buNone/>
            </a:pPr>
            <a:r>
              <a:rPr lang="en-US" dirty="0"/>
              <a:t>Following completion of residency and/or fellowship training, may sit for Board Certification exam</a:t>
            </a:r>
          </a:p>
          <a:p>
            <a:pPr>
              <a:buNone/>
            </a:pPr>
            <a:r>
              <a:rPr lang="en-US" dirty="0"/>
              <a:t>-Shows proficiency in particular specialty</a:t>
            </a:r>
          </a:p>
          <a:p>
            <a:pPr>
              <a:buNone/>
            </a:pPr>
            <a:r>
              <a:rPr lang="en-US" dirty="0"/>
              <a:t>-Hospital systems and insurance companies seek it out as a standard of care for physicians on staff</a:t>
            </a:r>
          </a:p>
          <a:p>
            <a:pPr>
              <a:buNone/>
            </a:pPr>
            <a:r>
              <a:rPr lang="en-US" dirty="0"/>
              <a:t>-May also be requirement for Medical Director or faculty position at a hospital or medical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22</a:t>
            </a:r>
          </a:p>
        </p:txBody>
      </p:sp>
      <p:sp>
        <p:nvSpPr>
          <p:cNvPr id="3" name="Content Placeholder 2"/>
          <p:cNvSpPr>
            <a:spLocks noGrp="1"/>
          </p:cNvSpPr>
          <p:nvPr>
            <p:ph idx="1"/>
          </p:nvPr>
        </p:nvSpPr>
        <p:spPr/>
        <p:txBody>
          <a:bodyPr>
            <a:normAutofit/>
          </a:bodyPr>
          <a:lstStyle/>
          <a:p>
            <a:pPr>
              <a:buNone/>
            </a:pPr>
            <a:r>
              <a:rPr lang="en-US" dirty="0"/>
              <a:t>Difference between an adult psychiatrist and child psychiatrist:</a:t>
            </a:r>
          </a:p>
          <a:p>
            <a:pPr>
              <a:buNone/>
            </a:pPr>
            <a:r>
              <a:rPr lang="en-US" dirty="0"/>
              <a:t>-Child psychiatrist has 5 years of postgraduate training</a:t>
            </a:r>
          </a:p>
          <a:p>
            <a:pPr>
              <a:buNone/>
            </a:pPr>
            <a:r>
              <a:rPr lang="en-US" dirty="0"/>
              <a:t>-Typical to have three years of adult training and two years of child training (fellowship)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524000"/>
          </a:xfrm>
        </p:spPr>
        <p:txBody>
          <a:bodyPr>
            <a:normAutofit fontScale="90000"/>
          </a:bodyPr>
          <a:lstStyle/>
          <a:p>
            <a:r>
              <a:rPr lang="en-US" sz="4000" dirty="0"/>
              <a:t>Mental Health Care Delivery</a:t>
            </a:r>
            <a:br>
              <a:rPr lang="en-US" sz="4000" dirty="0"/>
            </a:br>
            <a:r>
              <a:rPr lang="en-US" sz="4000" dirty="0"/>
              <a:t>in the United States</a:t>
            </a:r>
            <a:br>
              <a:rPr lang="en-US" sz="4000" dirty="0"/>
            </a:br>
            <a:r>
              <a:rPr lang="en-US" sz="4000" dirty="0"/>
              <a:t>23</a:t>
            </a:r>
          </a:p>
        </p:txBody>
      </p:sp>
      <p:sp>
        <p:nvSpPr>
          <p:cNvPr id="3" name="Content Placeholder 2"/>
          <p:cNvSpPr>
            <a:spLocks noGrp="1"/>
          </p:cNvSpPr>
          <p:nvPr>
            <p:ph idx="1"/>
          </p:nvPr>
        </p:nvSpPr>
        <p:spPr/>
        <p:txBody>
          <a:bodyPr>
            <a:normAutofit/>
          </a:bodyPr>
          <a:lstStyle/>
          <a:p>
            <a:pPr marL="514350" indent="-514350">
              <a:buNone/>
            </a:pPr>
            <a:r>
              <a:rPr lang="en-US" dirty="0"/>
              <a:t>Difference between a child psychiatrist and child psychologist:</a:t>
            </a:r>
          </a:p>
          <a:p>
            <a:pPr marL="514350" indent="-514350">
              <a:buNone/>
            </a:pPr>
            <a:r>
              <a:rPr lang="en-US" dirty="0"/>
              <a:t>Undergraduate degree</a:t>
            </a:r>
          </a:p>
          <a:p>
            <a:pPr marL="514350" indent="-514350">
              <a:buNone/>
            </a:pPr>
            <a:r>
              <a:rPr lang="en-US" dirty="0"/>
              <a:t>5 to 7 years of postgraduate training (PhD or </a:t>
            </a:r>
            <a:r>
              <a:rPr lang="en-US" dirty="0" err="1"/>
              <a:t>PsyD</a:t>
            </a:r>
            <a:r>
              <a:rPr lang="en-US" dirty="0"/>
              <a:t>)</a:t>
            </a:r>
          </a:p>
          <a:p>
            <a:pPr marL="514350" indent="-514350">
              <a:buNone/>
            </a:pPr>
            <a:r>
              <a:rPr lang="en-US" dirty="0"/>
              <a:t>Some school systems only require a master’s degree in psychology and one-year internship.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24</a:t>
            </a:r>
          </a:p>
        </p:txBody>
      </p:sp>
      <p:sp>
        <p:nvSpPr>
          <p:cNvPr id="3" name="Content Placeholder 2"/>
          <p:cNvSpPr>
            <a:spLocks noGrp="1"/>
          </p:cNvSpPr>
          <p:nvPr>
            <p:ph idx="1"/>
          </p:nvPr>
        </p:nvSpPr>
        <p:spPr>
          <a:xfrm>
            <a:off x="457200" y="1524000"/>
            <a:ext cx="8229600" cy="4525963"/>
          </a:xfrm>
        </p:spPr>
        <p:txBody>
          <a:bodyPr>
            <a:normAutofit/>
          </a:bodyPr>
          <a:lstStyle/>
          <a:p>
            <a:pPr marL="514350" indent="-514350">
              <a:buNone/>
            </a:pPr>
            <a:endParaRPr lang="en-US" dirty="0"/>
          </a:p>
          <a:p>
            <a:pPr marL="514350" indent="-514350">
              <a:buNone/>
            </a:pPr>
            <a:r>
              <a:rPr lang="en-US" dirty="0"/>
              <a:t>Child psychologists:</a:t>
            </a:r>
          </a:p>
          <a:p>
            <a:pPr marL="514350" indent="-514350">
              <a:buNone/>
            </a:pPr>
            <a:r>
              <a:rPr lang="en-US" dirty="0"/>
              <a:t>-Provide evaluations and various forms of therapy</a:t>
            </a:r>
          </a:p>
          <a:p>
            <a:pPr marL="514350" indent="-514350">
              <a:buNone/>
            </a:pPr>
            <a:r>
              <a:rPr lang="en-US" dirty="0"/>
              <a:t>-Do psychological or neuropsychological testing</a:t>
            </a:r>
          </a:p>
          <a:p>
            <a:pPr marL="514350" indent="-514350">
              <a:buNone/>
            </a:pPr>
            <a:r>
              <a:rPr lang="en-US" dirty="0"/>
              <a:t>-Can prescribe meds in a few states with additional training, as noted earlier</a:t>
            </a:r>
          </a:p>
          <a:p>
            <a:pPr marL="514350" indent="-514350">
              <a:buNone/>
            </a:pPr>
            <a:r>
              <a:rPr lang="en-US" dirty="0"/>
              <a:t>-May be able to do hospital consultations</a:t>
            </a:r>
          </a:p>
          <a:p>
            <a:pPr marL="514350" indent="-514350">
              <a:buNone/>
            </a:pPr>
            <a:endParaRPr lang="en-US" dirty="0"/>
          </a:p>
          <a:p>
            <a:pPr marL="514350" indent="-514350">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25</a:t>
            </a:r>
          </a:p>
        </p:txBody>
      </p:sp>
      <p:sp>
        <p:nvSpPr>
          <p:cNvPr id="3" name="Content Placeholder 2"/>
          <p:cNvSpPr>
            <a:spLocks noGrp="1"/>
          </p:cNvSpPr>
          <p:nvPr>
            <p:ph idx="1"/>
          </p:nvPr>
        </p:nvSpPr>
        <p:spPr>
          <a:xfrm>
            <a:off x="533400" y="1828800"/>
            <a:ext cx="8229600" cy="4525963"/>
          </a:xfrm>
        </p:spPr>
        <p:txBody>
          <a:bodyPr>
            <a:normAutofit/>
          </a:bodyPr>
          <a:lstStyle/>
          <a:p>
            <a:pPr>
              <a:buNone/>
            </a:pPr>
            <a:r>
              <a:rPr lang="en-US" dirty="0"/>
              <a:t>Child psychiatrists:</a:t>
            </a:r>
          </a:p>
          <a:p>
            <a:pPr>
              <a:buNone/>
            </a:pPr>
            <a:r>
              <a:rPr lang="en-US" dirty="0"/>
              <a:t>-Do evaluations and can provide various forms of therapy</a:t>
            </a:r>
          </a:p>
          <a:p>
            <a:pPr>
              <a:buNone/>
            </a:pPr>
            <a:r>
              <a:rPr lang="en-US" dirty="0"/>
              <a:t>-Prescribe medications</a:t>
            </a:r>
          </a:p>
          <a:p>
            <a:pPr>
              <a:buNone/>
            </a:pPr>
            <a:r>
              <a:rPr lang="en-US" dirty="0"/>
              <a:t>-Order psych testing, blood tests, imaging studies, etc.</a:t>
            </a:r>
          </a:p>
          <a:p>
            <a:pPr>
              <a:buNone/>
            </a:pPr>
            <a:r>
              <a:rPr lang="en-US" dirty="0"/>
              <a:t>-Can admit patients to a hospital and/or provide consultation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26</a:t>
            </a:r>
          </a:p>
        </p:txBody>
      </p:sp>
      <p:sp>
        <p:nvSpPr>
          <p:cNvPr id="3" name="Content Placeholder 2"/>
          <p:cNvSpPr>
            <a:spLocks noGrp="1"/>
          </p:cNvSpPr>
          <p:nvPr>
            <p:ph idx="1"/>
          </p:nvPr>
        </p:nvSpPr>
        <p:spPr/>
        <p:txBody>
          <a:bodyPr>
            <a:normAutofit fontScale="85000" lnSpcReduction="10000"/>
          </a:bodyPr>
          <a:lstStyle/>
          <a:p>
            <a:pPr>
              <a:buNone/>
            </a:pPr>
            <a:r>
              <a:rPr lang="en-US" dirty="0"/>
              <a:t>Maintenance of certification (MOC) Exam:</a:t>
            </a:r>
          </a:p>
          <a:p>
            <a:pPr>
              <a:buNone/>
            </a:pPr>
            <a:r>
              <a:rPr lang="en-US" dirty="0"/>
              <a:t>Graduates of training programs in psychiatry since 1993 who are board certified have been required to get recertified every ten years via written exam. </a:t>
            </a:r>
          </a:p>
          <a:p>
            <a:pPr>
              <a:buNone/>
            </a:pPr>
            <a:endParaRPr lang="en-US" dirty="0"/>
          </a:p>
          <a:p>
            <a:pPr>
              <a:buNone/>
            </a:pPr>
            <a:r>
              <a:rPr lang="en-US" dirty="0"/>
              <a:t>Older graduates may be “grandfathered” in.</a:t>
            </a:r>
          </a:p>
          <a:p>
            <a:pPr>
              <a:buNone/>
            </a:pPr>
            <a:endParaRPr lang="en-US" dirty="0"/>
          </a:p>
          <a:p>
            <a:pPr>
              <a:buNone/>
            </a:pPr>
            <a:r>
              <a:rPr lang="en-US" dirty="0"/>
              <a:t>Intent was to ensure physicians remained competent during their course of practice and improve patient outcomes.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27</a:t>
            </a:r>
          </a:p>
        </p:txBody>
      </p:sp>
      <p:sp>
        <p:nvSpPr>
          <p:cNvPr id="3" name="Content Placeholder 2"/>
          <p:cNvSpPr>
            <a:spLocks noGrp="1"/>
          </p:cNvSpPr>
          <p:nvPr>
            <p:ph idx="1"/>
          </p:nvPr>
        </p:nvSpPr>
        <p:spPr/>
        <p:txBody>
          <a:bodyPr>
            <a:normAutofit fontScale="92500" lnSpcReduction="20000"/>
          </a:bodyPr>
          <a:lstStyle/>
          <a:p>
            <a:pPr>
              <a:buNone/>
            </a:pPr>
            <a:r>
              <a:rPr lang="en-US" dirty="0"/>
              <a:t>What have we learned after 30 years of MOC?</a:t>
            </a:r>
          </a:p>
          <a:p>
            <a:pPr>
              <a:buNone/>
            </a:pPr>
            <a:r>
              <a:rPr lang="en-US" dirty="0"/>
              <a:t>-No improvement in patient outcomes </a:t>
            </a:r>
          </a:p>
          <a:p>
            <a:pPr>
              <a:buNone/>
            </a:pPr>
            <a:r>
              <a:rPr lang="en-US" dirty="0"/>
              <a:t>-Extensive time spent preparing for and significant cost in taking exams</a:t>
            </a:r>
          </a:p>
          <a:p>
            <a:pPr>
              <a:buNone/>
            </a:pPr>
            <a:r>
              <a:rPr lang="en-US" dirty="0"/>
              <a:t>-Many physicians lost hospital privileges and medical directorships and/or were dropped from insurance panels</a:t>
            </a:r>
          </a:p>
          <a:p>
            <a:pPr>
              <a:buNone/>
            </a:pPr>
            <a:r>
              <a:rPr lang="en-US" dirty="0"/>
              <a:t>-Private medical boards received guaranteed income stream with no discernable benefits to physicians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28</a:t>
            </a:r>
          </a:p>
        </p:txBody>
      </p:sp>
      <p:sp>
        <p:nvSpPr>
          <p:cNvPr id="3" name="Content Placeholder 2"/>
          <p:cNvSpPr>
            <a:spLocks noGrp="1"/>
          </p:cNvSpPr>
          <p:nvPr>
            <p:ph idx="1"/>
          </p:nvPr>
        </p:nvSpPr>
        <p:spPr/>
        <p:txBody>
          <a:bodyPr>
            <a:normAutofit fontScale="85000" lnSpcReduction="20000"/>
          </a:bodyPr>
          <a:lstStyle/>
          <a:p>
            <a:pPr>
              <a:buNone/>
            </a:pPr>
            <a:r>
              <a:rPr lang="en-US" dirty="0"/>
              <a:t>What to do about the MOC? (Lawsuit filed March 2019 – monopoly/anti-trust/RICO - dismissed)</a:t>
            </a:r>
          </a:p>
          <a:p>
            <a:pPr>
              <a:buNone/>
            </a:pPr>
            <a:r>
              <a:rPr lang="en-US" dirty="0"/>
              <a:t>-Make it a take home exam?</a:t>
            </a:r>
          </a:p>
          <a:p>
            <a:pPr>
              <a:buNone/>
            </a:pPr>
            <a:r>
              <a:rPr lang="en-US" dirty="0"/>
              <a:t>-Allow retesting until passing?  </a:t>
            </a:r>
          </a:p>
          <a:p>
            <a:pPr>
              <a:buNone/>
            </a:pPr>
            <a:r>
              <a:rPr lang="en-US" dirty="0"/>
              <a:t>-Require physicians to attend continuing medical education courses and show proof of attendance or completion online?</a:t>
            </a:r>
          </a:p>
          <a:p>
            <a:pPr>
              <a:buNone/>
            </a:pPr>
            <a:r>
              <a:rPr lang="en-US" dirty="0"/>
              <a:t>-Require submission of case studies from practice (or some combination of the above)?</a:t>
            </a:r>
          </a:p>
          <a:p>
            <a:pPr>
              <a:buNone/>
            </a:pPr>
            <a:r>
              <a:rPr lang="en-US" dirty="0"/>
              <a:t>-https://</a:t>
            </a:r>
            <a:r>
              <a:rPr lang="en-US" dirty="0" err="1"/>
              <a:t>www.abms.org</a:t>
            </a:r>
            <a:r>
              <a:rPr lang="en-US" dirty="0"/>
              <a:t>/board-certification/board-certification-standards/standards-for-continuing-certification/ - </a:t>
            </a:r>
            <a:r>
              <a:rPr lang="en-US" i="1" dirty="0"/>
              <a:t>Effective January 1, 2024</a:t>
            </a:r>
            <a:endParaRPr lang="en-US"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2</a:t>
            </a:r>
          </a:p>
        </p:txBody>
      </p:sp>
      <p:sp>
        <p:nvSpPr>
          <p:cNvPr id="5" name="Content Placeholder 4">
            <a:extLst>
              <a:ext uri="{FF2B5EF4-FFF2-40B4-BE49-F238E27FC236}">
                <a16:creationId xmlns:a16="http://schemas.microsoft.com/office/drawing/2014/main" id="{2F13639B-377E-0A43-9992-2732877A2975}"/>
              </a:ext>
            </a:extLst>
          </p:cNvPr>
          <p:cNvSpPr>
            <a:spLocks noGrp="1"/>
          </p:cNvSpPr>
          <p:nvPr>
            <p:ph idx="1"/>
          </p:nvPr>
        </p:nvSpPr>
        <p:spPr/>
        <p:txBody>
          <a:bodyPr>
            <a:normAutofit fontScale="85000" lnSpcReduction="10000"/>
          </a:bodyPr>
          <a:lstStyle/>
          <a:p>
            <a:pPr>
              <a:buNone/>
            </a:pPr>
            <a:r>
              <a:rPr lang="en-US" dirty="0"/>
              <a:t>(2017 Data) The US has a total of 577,000 mental health professionals, including:</a:t>
            </a:r>
          </a:p>
          <a:p>
            <a:pPr>
              <a:buFont typeface="Arial" panose="020B0604020202020204" pitchFamily="34" charset="0"/>
              <a:buChar char="•"/>
            </a:pPr>
            <a:r>
              <a:rPr lang="en-US" dirty="0"/>
              <a:t>Clinical and counseling psychologists – 166,000 (8.4% increase from 2011)</a:t>
            </a:r>
          </a:p>
          <a:p>
            <a:pPr>
              <a:buFont typeface="Arial" panose="020B0604020202020204" pitchFamily="34" charset="0"/>
              <a:buChar char="•"/>
            </a:pPr>
            <a:r>
              <a:rPr lang="en-US" dirty="0"/>
              <a:t>Mental health and substance abuse social workers – 112,040 (23% decrease)</a:t>
            </a:r>
          </a:p>
          <a:p>
            <a:pPr>
              <a:buFont typeface="Arial" panose="020B0604020202020204" pitchFamily="34" charset="0"/>
              <a:buChar char="•"/>
            </a:pPr>
            <a:r>
              <a:rPr lang="en-US" dirty="0"/>
              <a:t>Mental health counselors – 139,820 (19% increase)</a:t>
            </a:r>
          </a:p>
          <a:p>
            <a:pPr>
              <a:buFont typeface="Arial" panose="020B0604020202020204" pitchFamily="34" charset="0"/>
              <a:buChar char="•"/>
            </a:pPr>
            <a:r>
              <a:rPr lang="en-US" dirty="0"/>
              <a:t>Substance abuse counselors – 91,040 (5% increase)</a:t>
            </a:r>
          </a:p>
          <a:p>
            <a:pPr>
              <a:buFont typeface="Arial" panose="020B0604020202020204" pitchFamily="34" charset="0"/>
              <a:buChar char="•"/>
            </a:pPr>
            <a:r>
              <a:rPr lang="en-US" dirty="0"/>
              <a:t>Psychiatrists – 25,250 (36% decrease)</a:t>
            </a:r>
          </a:p>
          <a:p>
            <a:pPr>
              <a:buFont typeface="Arial" panose="020B0604020202020204" pitchFamily="34" charset="0"/>
              <a:buChar char="•"/>
            </a:pPr>
            <a:r>
              <a:rPr lang="en-US" dirty="0"/>
              <a:t>Marriage and family therapists – 42,880 (37% increase)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29</a:t>
            </a:r>
          </a:p>
        </p:txBody>
      </p:sp>
      <p:sp>
        <p:nvSpPr>
          <p:cNvPr id="3" name="Content Placeholder 2"/>
          <p:cNvSpPr>
            <a:spLocks noGrp="1"/>
          </p:cNvSpPr>
          <p:nvPr>
            <p:ph idx="1"/>
          </p:nvPr>
        </p:nvSpPr>
        <p:spPr/>
        <p:txBody>
          <a:bodyPr>
            <a:normAutofit fontScale="85000" lnSpcReduction="10000"/>
          </a:bodyPr>
          <a:lstStyle/>
          <a:p>
            <a:pPr>
              <a:buNone/>
            </a:pPr>
            <a:r>
              <a:rPr lang="en-US" dirty="0"/>
              <a:t>How do you discern quality in mental health services?  </a:t>
            </a:r>
          </a:p>
          <a:p>
            <a:pPr>
              <a:buNone/>
            </a:pPr>
            <a:r>
              <a:rPr lang="en-US" dirty="0"/>
              <a:t>-Difficult to compare various professionals/mental health provider metrics</a:t>
            </a:r>
          </a:p>
          <a:p>
            <a:pPr>
              <a:buNone/>
            </a:pPr>
            <a:r>
              <a:rPr lang="en-US" dirty="0"/>
              <a:t>-Medical licensure/board certification/recertification (i.e., inclusionary factors)?</a:t>
            </a:r>
          </a:p>
          <a:p>
            <a:pPr>
              <a:buNone/>
            </a:pPr>
            <a:r>
              <a:rPr lang="en-US" dirty="0"/>
              <a:t>-No evidence of disciplinary action against the physician (locally or in another state)?</a:t>
            </a:r>
          </a:p>
          <a:p>
            <a:pPr>
              <a:buNone/>
            </a:pPr>
            <a:r>
              <a:rPr lang="en-US" dirty="0"/>
              <a:t>-No lawsuits won against the physician?</a:t>
            </a:r>
          </a:p>
          <a:p>
            <a:pPr>
              <a:buNone/>
            </a:pPr>
            <a:r>
              <a:rPr lang="en-US" dirty="0"/>
              <a:t>-No criminal convictions against the physician (i.e., exclusionary factors)?</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30</a:t>
            </a:r>
          </a:p>
        </p:txBody>
      </p:sp>
      <p:sp>
        <p:nvSpPr>
          <p:cNvPr id="3" name="Content Placeholder 2"/>
          <p:cNvSpPr>
            <a:spLocks noGrp="1"/>
          </p:cNvSpPr>
          <p:nvPr>
            <p:ph idx="1"/>
          </p:nvPr>
        </p:nvSpPr>
        <p:spPr/>
        <p:txBody>
          <a:bodyPr>
            <a:normAutofit/>
          </a:bodyPr>
          <a:lstStyle/>
          <a:p>
            <a:pPr>
              <a:buNone/>
            </a:pPr>
            <a:r>
              <a:rPr lang="en-US" dirty="0"/>
              <a:t>How do you discern quality in mental health services (cont.)?</a:t>
            </a:r>
          </a:p>
          <a:p>
            <a:pPr>
              <a:buNone/>
            </a:pPr>
            <a:r>
              <a:rPr lang="en-US" dirty="0"/>
              <a:t>-Clinical or teaching position at an academic center?</a:t>
            </a:r>
          </a:p>
          <a:p>
            <a:pPr>
              <a:buNone/>
            </a:pPr>
            <a:r>
              <a:rPr lang="en-US" dirty="0"/>
              <a:t>-Online reviews?</a:t>
            </a:r>
          </a:p>
          <a:p>
            <a:pPr>
              <a:buNone/>
            </a:pPr>
            <a:r>
              <a:rPr lang="en-US" dirty="0"/>
              <a:t>-Personal recommendations from friends/family/coworkers/referral source?</a:t>
            </a:r>
          </a:p>
          <a:p>
            <a:pPr>
              <a:buNone/>
            </a:pPr>
            <a:r>
              <a:rPr lang="en-US" dirty="0"/>
              <a:t>-Quality/content/existence of website?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0910-B765-4B4F-A67D-5CDC5993C7FE}"/>
              </a:ext>
            </a:extLst>
          </p:cNvPr>
          <p:cNvSpPr>
            <a:spLocks noGrp="1"/>
          </p:cNvSpPr>
          <p:nvPr>
            <p:ph type="title"/>
          </p:nvPr>
        </p:nvSpPr>
        <p:spPr/>
        <p:txBody>
          <a:bodyPr>
            <a:normAutofit fontScale="90000"/>
          </a:bodyPr>
          <a:lstStyle/>
          <a:p>
            <a:r>
              <a:rPr lang="en-US" dirty="0"/>
              <a:t>Mental Health Care Delivery</a:t>
            </a:r>
            <a:br>
              <a:rPr lang="en-US" dirty="0"/>
            </a:br>
            <a:r>
              <a:rPr lang="en-US" dirty="0"/>
              <a:t>in the United States</a:t>
            </a:r>
            <a:br>
              <a:rPr lang="en-US" dirty="0"/>
            </a:br>
            <a:r>
              <a:rPr lang="en-US" dirty="0"/>
              <a:t>31</a:t>
            </a:r>
          </a:p>
        </p:txBody>
      </p:sp>
      <p:pic>
        <p:nvPicPr>
          <p:cNvPr id="5" name="Content Placeholder 4">
            <a:extLst>
              <a:ext uri="{FF2B5EF4-FFF2-40B4-BE49-F238E27FC236}">
                <a16:creationId xmlns:a16="http://schemas.microsoft.com/office/drawing/2014/main" id="{656DCCA5-1B29-B24F-9510-EBB5287051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427212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3</a:t>
            </a:r>
          </a:p>
        </p:txBody>
      </p:sp>
      <p:sp>
        <p:nvSpPr>
          <p:cNvPr id="5" name="Content Placeholder 4">
            <a:extLst>
              <a:ext uri="{FF2B5EF4-FFF2-40B4-BE49-F238E27FC236}">
                <a16:creationId xmlns:a16="http://schemas.microsoft.com/office/drawing/2014/main" id="{58E6FDA5-FCCD-7B44-8EAC-A62265CE27F6}"/>
              </a:ext>
            </a:extLst>
          </p:cNvPr>
          <p:cNvSpPr>
            <a:spLocks noGrp="1"/>
          </p:cNvSpPr>
          <p:nvPr>
            <p:ph idx="1"/>
          </p:nvPr>
        </p:nvSpPr>
        <p:spPr/>
        <p:txBody>
          <a:bodyPr>
            <a:normAutofit/>
          </a:bodyPr>
          <a:lstStyle/>
          <a:p>
            <a:pPr>
              <a:buNone/>
            </a:pPr>
            <a:r>
              <a:rPr lang="en-US" dirty="0"/>
              <a:t>We also have in the US:</a:t>
            </a:r>
          </a:p>
          <a:p>
            <a:pPr>
              <a:buFontTx/>
              <a:buChar char="-"/>
            </a:pPr>
            <a:r>
              <a:rPr lang="en-US" dirty="0"/>
              <a:t>23,000 Psychiatric Nurse Practitioners</a:t>
            </a:r>
          </a:p>
          <a:p>
            <a:pPr>
              <a:buFontTx/>
              <a:buChar char="-"/>
            </a:pPr>
            <a:r>
              <a:rPr lang="en-US" dirty="0"/>
              <a:t>23,200 Life Coaches</a:t>
            </a:r>
          </a:p>
          <a:p>
            <a:pPr>
              <a:buFontTx/>
              <a:buChar char="-"/>
            </a:pPr>
            <a:r>
              <a:rPr lang="en-US" dirty="0"/>
              <a:t>Unspecified number of psychiatric-mental health nurses.</a:t>
            </a:r>
          </a:p>
          <a:p>
            <a:pPr>
              <a:buNone/>
            </a:pPr>
            <a:r>
              <a:rPr lang="en-US" dirty="0"/>
              <a:t>Approximately 70% of all psychotropic medications in all classes are prescribed by primary care providers (PCP’s).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4</a:t>
            </a:r>
          </a:p>
        </p:txBody>
      </p:sp>
      <p:sp>
        <p:nvSpPr>
          <p:cNvPr id="3" name="Content Placeholder 2"/>
          <p:cNvSpPr>
            <a:spLocks noGrp="1"/>
          </p:cNvSpPr>
          <p:nvPr>
            <p:ph idx="1"/>
          </p:nvPr>
        </p:nvSpPr>
        <p:spPr/>
        <p:txBody>
          <a:bodyPr>
            <a:normAutofit fontScale="85000" lnSpcReduction="10000"/>
          </a:bodyPr>
          <a:lstStyle/>
          <a:p>
            <a:pPr>
              <a:buNone/>
            </a:pPr>
            <a:r>
              <a:rPr lang="en-US" dirty="0"/>
              <a:t>Access to Treatment</a:t>
            </a:r>
          </a:p>
          <a:p>
            <a:pPr lvl="0" fontAlgn="base"/>
            <a:r>
              <a:rPr lang="en-US" dirty="0"/>
              <a:t>Up to one-in-four primary care patients suffer from depression; however, primary care providers identify less than one-third (31 percent) of these patients.</a:t>
            </a:r>
          </a:p>
          <a:p>
            <a:pPr lvl="0" fontAlgn="base"/>
            <a:r>
              <a:rPr lang="en-US" dirty="0"/>
              <a:t>Among the 8.9 million adults with any mental illness and a substance use disorder, 44 percent received substance use treatment or mental health treatment in the past year, 13.5 percent received both mental health treatment and substance use treatment and 37.6 percent did not receive any treatment. </a:t>
            </a:r>
          </a:p>
          <a:p>
            <a:pPr>
              <a:buNone/>
            </a:pPr>
            <a:endParaRPr lang="en-US" dirty="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5</a:t>
            </a:r>
          </a:p>
        </p:txBody>
      </p:sp>
      <p:sp>
        <p:nvSpPr>
          <p:cNvPr id="3" name="Content Placeholder 2"/>
          <p:cNvSpPr>
            <a:spLocks noGrp="1"/>
          </p:cNvSpPr>
          <p:nvPr>
            <p:ph idx="1"/>
          </p:nvPr>
        </p:nvSpPr>
        <p:spPr>
          <a:xfrm>
            <a:off x="457200" y="1676400"/>
            <a:ext cx="8229600" cy="4525963"/>
          </a:xfrm>
        </p:spPr>
        <p:txBody>
          <a:bodyPr/>
          <a:lstStyle/>
          <a:p>
            <a:pPr>
              <a:buNone/>
            </a:pPr>
            <a:r>
              <a:rPr lang="en-US" dirty="0"/>
              <a:t>Access to Treatment (continued)</a:t>
            </a:r>
          </a:p>
          <a:p>
            <a:pPr lvl="0" fontAlgn="base"/>
            <a:r>
              <a:rPr lang="en-US" dirty="0"/>
              <a:t>People with psychotic disorders and bipolar disorder are 45 percent and 26 percent less likely, respectively, to have a primary care doctor than those without mental disorders. </a:t>
            </a:r>
          </a:p>
          <a:p>
            <a:pPr fontAlgn="base"/>
            <a:r>
              <a:rPr lang="en-US" dirty="0"/>
              <a:t>Major depressive disorder is the leading cause of disability in the U.S. for ages 15-44.</a:t>
            </a:r>
          </a:p>
          <a:p>
            <a:pPr>
              <a:buFontTx/>
              <a:buChar char="-"/>
            </a:pPr>
            <a:endParaRPr lang="en-US" dirty="0"/>
          </a:p>
          <a:p>
            <a:pPr>
              <a:buFontTx/>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6</a:t>
            </a:r>
          </a:p>
        </p:txBody>
      </p:sp>
      <p:sp>
        <p:nvSpPr>
          <p:cNvPr id="3" name="Content Placeholder 2"/>
          <p:cNvSpPr>
            <a:spLocks noGrp="1"/>
          </p:cNvSpPr>
          <p:nvPr>
            <p:ph idx="1"/>
          </p:nvPr>
        </p:nvSpPr>
        <p:spPr>
          <a:xfrm>
            <a:off x="609600" y="1600200"/>
            <a:ext cx="8763000" cy="4678363"/>
          </a:xfrm>
        </p:spPr>
        <p:txBody>
          <a:bodyPr>
            <a:normAutofit fontScale="92500" lnSpcReduction="10000"/>
          </a:bodyPr>
          <a:lstStyle/>
          <a:p>
            <a:pPr>
              <a:buNone/>
            </a:pPr>
            <a:r>
              <a:rPr lang="en-US" dirty="0"/>
              <a:t>What are some of the obstacles to obtaining </a:t>
            </a:r>
          </a:p>
          <a:p>
            <a:pPr>
              <a:buNone/>
            </a:pPr>
            <a:r>
              <a:rPr lang="en-US" dirty="0"/>
              <a:t>mental health care?</a:t>
            </a:r>
          </a:p>
          <a:p>
            <a:pPr>
              <a:buNone/>
            </a:pPr>
            <a:r>
              <a:rPr lang="en-US" dirty="0"/>
              <a:t>-Cultural Stigma</a:t>
            </a:r>
          </a:p>
          <a:p>
            <a:pPr>
              <a:buNone/>
            </a:pPr>
            <a:r>
              <a:rPr lang="en-US" dirty="0"/>
              <a:t>-Cost</a:t>
            </a:r>
          </a:p>
          <a:p>
            <a:pPr>
              <a:buNone/>
            </a:pPr>
            <a:r>
              <a:rPr lang="en-US" dirty="0"/>
              <a:t>-Access</a:t>
            </a:r>
          </a:p>
          <a:p>
            <a:pPr>
              <a:buNone/>
            </a:pPr>
            <a:r>
              <a:rPr lang="en-US" dirty="0"/>
              <a:t>-Complexity of illnesses</a:t>
            </a:r>
          </a:p>
          <a:p>
            <a:pPr>
              <a:buNone/>
            </a:pPr>
            <a:r>
              <a:rPr lang="en-US" dirty="0"/>
              <a:t>-Medical complications</a:t>
            </a:r>
          </a:p>
          <a:p>
            <a:pPr>
              <a:buNone/>
            </a:pPr>
            <a:r>
              <a:rPr lang="en-US" dirty="0"/>
              <a:t>-Social/family limitations</a:t>
            </a:r>
          </a:p>
          <a:p>
            <a:pPr>
              <a:buNone/>
            </a:pPr>
            <a:r>
              <a:rPr lang="en-US" dirty="0"/>
              <a:t>-Lack or standardization among providers</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7</a:t>
            </a:r>
          </a:p>
        </p:txBody>
      </p:sp>
      <p:sp>
        <p:nvSpPr>
          <p:cNvPr id="3" name="Content Placeholder 2"/>
          <p:cNvSpPr>
            <a:spLocks noGrp="1"/>
          </p:cNvSpPr>
          <p:nvPr>
            <p:ph idx="1"/>
          </p:nvPr>
        </p:nvSpPr>
        <p:spPr/>
        <p:txBody>
          <a:bodyPr>
            <a:normAutofit lnSpcReduction="10000"/>
          </a:bodyPr>
          <a:lstStyle/>
          <a:p>
            <a:pPr>
              <a:buNone/>
            </a:pPr>
            <a:r>
              <a:rPr lang="en-US" dirty="0"/>
              <a:t>(cont.)</a:t>
            </a:r>
          </a:p>
          <a:p>
            <a:pPr>
              <a:buNone/>
            </a:pPr>
            <a:r>
              <a:rPr lang="en-US" dirty="0"/>
              <a:t>-Wide range of professionals with different </a:t>
            </a:r>
          </a:p>
          <a:p>
            <a:pPr>
              <a:buNone/>
            </a:pPr>
            <a:r>
              <a:rPr lang="en-US" dirty="0"/>
              <a:t>backgrounds/agendas</a:t>
            </a:r>
          </a:p>
          <a:p>
            <a:pPr>
              <a:buNone/>
            </a:pPr>
            <a:r>
              <a:rPr lang="en-US" dirty="0"/>
              <a:t>-Sensationalism of bad outcomes</a:t>
            </a:r>
          </a:p>
          <a:p>
            <a:pPr>
              <a:buNone/>
            </a:pPr>
            <a:r>
              <a:rPr lang="en-US" dirty="0"/>
              <a:t>-Insurance problems</a:t>
            </a:r>
          </a:p>
          <a:p>
            <a:pPr>
              <a:buNone/>
            </a:pPr>
            <a:r>
              <a:rPr lang="en-US" dirty="0"/>
              <a:t>-Gender issues – 70% seeking care are female</a:t>
            </a:r>
          </a:p>
          <a:p>
            <a:pPr>
              <a:buNone/>
            </a:pPr>
            <a:r>
              <a:rPr lang="en-US" dirty="0"/>
              <a:t>-Feminization of mental health care? Medicine?</a:t>
            </a:r>
          </a:p>
          <a:p>
            <a:pPr>
              <a:buNone/>
            </a:pPr>
            <a:r>
              <a:rPr lang="en-US" dirty="0"/>
              <a:t>Education?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Care Delivery</a:t>
            </a:r>
            <a:br>
              <a:rPr lang="en-US" dirty="0"/>
            </a:br>
            <a:r>
              <a:rPr lang="en-US" dirty="0"/>
              <a:t>in the United States </a:t>
            </a:r>
            <a:br>
              <a:rPr lang="en-US" dirty="0"/>
            </a:br>
            <a:r>
              <a:rPr lang="en-US" dirty="0"/>
              <a:t>8</a:t>
            </a:r>
          </a:p>
        </p:txBody>
      </p:sp>
      <p:sp>
        <p:nvSpPr>
          <p:cNvPr id="3" name="Content Placeholder 2"/>
          <p:cNvSpPr>
            <a:spLocks noGrp="1"/>
          </p:cNvSpPr>
          <p:nvPr>
            <p:ph idx="1"/>
          </p:nvPr>
        </p:nvSpPr>
        <p:spPr/>
        <p:txBody>
          <a:bodyPr>
            <a:normAutofit fontScale="92500" lnSpcReduction="10000"/>
          </a:bodyPr>
          <a:lstStyle/>
          <a:p>
            <a:pPr>
              <a:buNone/>
            </a:pPr>
            <a:r>
              <a:rPr lang="en-US" dirty="0"/>
              <a:t>So, despite having all these practitioners </a:t>
            </a:r>
          </a:p>
          <a:p>
            <a:pPr>
              <a:buNone/>
            </a:pPr>
            <a:r>
              <a:rPr lang="en-US" dirty="0"/>
              <a:t>available nationwide, do we have a shortage </a:t>
            </a:r>
          </a:p>
          <a:p>
            <a:pPr>
              <a:buNone/>
            </a:pPr>
            <a:r>
              <a:rPr lang="en-US" dirty="0"/>
              <a:t>of providers or maldistribution?</a:t>
            </a:r>
          </a:p>
          <a:p>
            <a:pPr>
              <a:buNone/>
            </a:pPr>
            <a:r>
              <a:rPr lang="en-US" dirty="0"/>
              <a:t>Examples:</a:t>
            </a:r>
          </a:p>
          <a:p>
            <a:pPr>
              <a:buNone/>
            </a:pPr>
            <a:r>
              <a:rPr lang="en-US" dirty="0"/>
              <a:t>-Residency programs in psychiatry are prevented</a:t>
            </a:r>
          </a:p>
          <a:p>
            <a:pPr>
              <a:buNone/>
            </a:pPr>
            <a:r>
              <a:rPr lang="en-US" dirty="0"/>
              <a:t>from expanding due primarily to Medicare</a:t>
            </a:r>
          </a:p>
          <a:p>
            <a:pPr>
              <a:buNone/>
            </a:pPr>
            <a:r>
              <a:rPr lang="en-US" dirty="0"/>
              <a:t>funding limitations.</a:t>
            </a:r>
          </a:p>
          <a:p>
            <a:pPr>
              <a:buNone/>
            </a:pPr>
            <a:r>
              <a:rPr lang="en-US" dirty="0"/>
              <a:t>-Residents tend to seek out more urban areas, including those with J-1 visas.</a:t>
            </a:r>
          </a:p>
          <a:p>
            <a:pPr>
              <a:buNone/>
            </a:pPr>
            <a:endParaRPr lang="en-US" dirty="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1924</Words>
  <Application>Microsoft Macintosh PowerPoint</Application>
  <PresentationFormat>On-screen Show (4:3)</PresentationFormat>
  <Paragraphs>208</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Mental Health Care Delivery in the United States 2023</vt:lpstr>
      <vt:lpstr>Mental Health Care Delivery in the United States 1</vt:lpstr>
      <vt:lpstr>Mental Health Care Delivery in the United States  2</vt:lpstr>
      <vt:lpstr>Mental Health Care Delivery in the United States  3</vt:lpstr>
      <vt:lpstr>Mental Health Care Delivery in the United States  4</vt:lpstr>
      <vt:lpstr>Mental Health Care Delivery in the United States  5</vt:lpstr>
      <vt:lpstr>Mental Health Care Delivery in the United States  6</vt:lpstr>
      <vt:lpstr>Mental Health Care Delivery in the United States  7</vt:lpstr>
      <vt:lpstr>Mental Health Care Delivery in the United States  8</vt:lpstr>
      <vt:lpstr>Mental Health Care Delivery in the United States  9</vt:lpstr>
      <vt:lpstr>Mental Health Care Delivery in the United States  10</vt:lpstr>
      <vt:lpstr>Mental Health Care Delivery in the United States  11</vt:lpstr>
      <vt:lpstr>Mental Health Care Delivery in the United States  12</vt:lpstr>
      <vt:lpstr>Mental Health Care Delivery in the United States  13</vt:lpstr>
      <vt:lpstr>Mental Health Care Delivery in the United States  14</vt:lpstr>
      <vt:lpstr>Mental Health Care Delivery in the United States  15</vt:lpstr>
      <vt:lpstr>Mental Health Care Delivery in the United States  16</vt:lpstr>
      <vt:lpstr>Mental Health Care Delivery in the United States  17</vt:lpstr>
      <vt:lpstr>Mental Health Care Delivery in the United States  18</vt:lpstr>
      <vt:lpstr>Mental Health Care Delivery in the United States  19</vt:lpstr>
      <vt:lpstr>Mental Health Care Delivery in the United States 20</vt:lpstr>
      <vt:lpstr>Mental Health Care Delivery in the United States 21</vt:lpstr>
      <vt:lpstr>Mental Health Care Delivery in the United States 22</vt:lpstr>
      <vt:lpstr>Mental Health Care Delivery in the United States 23</vt:lpstr>
      <vt:lpstr>Mental Health Care Delivery in the United States 24</vt:lpstr>
      <vt:lpstr>Mental Health Care Delivery in the United States 25</vt:lpstr>
      <vt:lpstr>Mental Health Care Delivery in the United States 26</vt:lpstr>
      <vt:lpstr>Mental Health Care Delivery in the United States 27</vt:lpstr>
      <vt:lpstr>Mental Health Care Delivery in the United States 28</vt:lpstr>
      <vt:lpstr>Mental Health Care Delivery in the United States 29</vt:lpstr>
      <vt:lpstr>Mental Health Care Delivery in the United States 30</vt:lpstr>
      <vt:lpstr>Mental Health Care Delivery in the United States 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Medicine</dc:title>
  <dc:creator>Owner</dc:creator>
  <cp:lastModifiedBy>Vickie Johnson</cp:lastModifiedBy>
  <cp:revision>85</cp:revision>
  <dcterms:created xsi:type="dcterms:W3CDTF">2017-03-06T05:02:28Z</dcterms:created>
  <dcterms:modified xsi:type="dcterms:W3CDTF">2023-02-19T21:43:59Z</dcterms:modified>
</cp:coreProperties>
</file>