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19"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20" r:id="rId64"/>
    <p:sldId id="321" r:id="rId65"/>
    <p:sldId id="32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531EB-A39E-6F47-B26A-5F38AD4FF298}" v="2" dt="2021-03-24T14:39:48.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2"/>
    <p:restoredTop sz="94672"/>
  </p:normalViewPr>
  <p:slideViewPr>
    <p:cSldViewPr>
      <p:cViewPr varScale="1">
        <p:scale>
          <a:sx n="134" d="100"/>
          <a:sy n="134" d="100"/>
        </p:scale>
        <p:origin x="1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725C1-262D-41F9-8153-FF34EFD2CA49}" type="datetimeFigureOut">
              <a:rPr lang="en-US" smtClean="0"/>
              <a:pPr/>
              <a:t>2/26/24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DB4C5-01EE-4224-B265-80C1FE7E66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DB4C5-01EE-4224-B265-80C1FE7E66A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DB4C5-01EE-4224-B265-80C1FE7E66A2}"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DB4C5-01EE-4224-B265-80C1FE7E66A2}"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DB4C5-01EE-4224-B265-80C1FE7E66A2}"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A0068C-909F-40D7-BD89-83772FC137AF}"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0068C-909F-40D7-BD89-83772FC137AF}"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0068C-909F-40D7-BD89-83772FC137AF}"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A0068C-909F-40D7-BD89-83772FC137AF}"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0068C-909F-40D7-BD89-83772FC137AF}" type="datetimeFigureOut">
              <a:rPr lang="en-US" smtClean="0"/>
              <a:pPr/>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0068C-909F-40D7-BD89-83772FC137AF}" type="datetimeFigureOut">
              <a:rPr lang="en-US" smtClean="0"/>
              <a:pPr/>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A0068C-909F-40D7-BD89-83772FC137AF}" type="datetimeFigureOut">
              <a:rPr lang="en-US" smtClean="0"/>
              <a:pPr/>
              <a:t>2/26/24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A0068C-909F-40D7-BD89-83772FC137AF}" type="datetimeFigureOut">
              <a:rPr lang="en-US" smtClean="0"/>
              <a:pPr/>
              <a:t>2/26/24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0068C-909F-40D7-BD89-83772FC137AF}" type="datetimeFigureOut">
              <a:rPr lang="en-US" smtClean="0"/>
              <a:pPr/>
              <a:t>2/26/24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0068C-909F-40D7-BD89-83772FC137AF}" type="datetimeFigureOut">
              <a:rPr lang="en-US" smtClean="0"/>
              <a:pPr/>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0068C-909F-40D7-BD89-83772FC137AF}" type="datetimeFigureOut">
              <a:rPr lang="en-US" smtClean="0"/>
              <a:pPr/>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F24-3DED-4BDD-9AFC-7E56890634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0068C-909F-40D7-BD89-83772FC137AF}" type="datetimeFigureOut">
              <a:rPr lang="en-US" smtClean="0"/>
              <a:pPr/>
              <a:t>2/26/24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84F24-3DED-4BDD-9AFC-7E56890634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ms23@georgetow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hivlawandpolicy.org/states/virgini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lis.virginia.gov/cgi-bin/legp604.exe?ses=181&amp;typ=bil&amp;val=SB72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bcnews.com/politics/white-house/five-staffers-fired-over-marijuana-use-white-house-says-n126157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nbcnews.com/health/health-news/chinese-scientist-says-he-made-gene-edited-twins-using-crispr-n940026"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who.int/news-room/detail/30-01-2020-statement-on-the-second-meeting-of-the-international-health-regulations-%282005%29-emergency-committee-regarding-the-outbreak-of-novel-coronavirus-%282019-ncov%29"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Ethics in Medicine</a:t>
            </a:r>
            <a:br>
              <a:rPr lang="en-US" dirty="0"/>
            </a:br>
            <a:r>
              <a:rPr lang="en-US" dirty="0"/>
              <a:t>2024</a:t>
            </a:r>
            <a:br>
              <a:rPr lang="en-US" dirty="0"/>
            </a:br>
            <a:endParaRPr lang="en-US" dirty="0"/>
          </a:p>
        </p:txBody>
      </p:sp>
      <p:sp>
        <p:nvSpPr>
          <p:cNvPr id="3" name="Subtitle 2"/>
          <p:cNvSpPr>
            <a:spLocks noGrp="1"/>
          </p:cNvSpPr>
          <p:nvPr>
            <p:ph type="subTitle" idx="1"/>
          </p:nvPr>
        </p:nvSpPr>
        <p:spPr/>
        <p:txBody>
          <a:bodyPr>
            <a:normAutofit fontScale="55000" lnSpcReduction="20000"/>
          </a:bodyPr>
          <a:lstStyle/>
          <a:p>
            <a:r>
              <a:rPr lang="en-US" dirty="0"/>
              <a:t>Roy Michael Stefanik, D.O.</a:t>
            </a:r>
          </a:p>
          <a:p>
            <a:r>
              <a:rPr lang="en-US" dirty="0"/>
              <a:t>Clinical Assistant Professor, Department of Psychiatry</a:t>
            </a:r>
          </a:p>
          <a:p>
            <a:r>
              <a:rPr lang="en-US" dirty="0"/>
              <a:t>Georgetown University Medical Center</a:t>
            </a:r>
          </a:p>
          <a:p>
            <a:r>
              <a:rPr lang="en-US" dirty="0">
                <a:hlinkClick r:id="rId3"/>
              </a:rPr>
              <a:t>rms23@georgetown.edu</a:t>
            </a:r>
            <a:endParaRPr lang="en-US" dirty="0"/>
          </a:p>
          <a:p>
            <a:r>
              <a:rPr lang="en-US" dirty="0"/>
              <a:t>703.830.1500</a:t>
            </a:r>
          </a:p>
          <a:p>
            <a:r>
              <a:rPr lang="en-US" dirty="0"/>
              <a:t>https://</a:t>
            </a:r>
            <a:r>
              <a:rPr lang="en-US" dirty="0" err="1"/>
              <a:t>www.fairfaxmentalhealth.com</a:t>
            </a:r>
            <a:r>
              <a:rPr lang="en-US" dirty="0"/>
              <a:t>/articles-other-resources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9</a:t>
            </a:r>
          </a:p>
        </p:txBody>
      </p:sp>
      <p:sp>
        <p:nvSpPr>
          <p:cNvPr id="3" name="Content Placeholder 2"/>
          <p:cNvSpPr>
            <a:spLocks noGrp="1"/>
          </p:cNvSpPr>
          <p:nvPr>
            <p:ph idx="1"/>
          </p:nvPr>
        </p:nvSpPr>
        <p:spPr/>
        <p:txBody>
          <a:bodyPr>
            <a:normAutofit lnSpcReduction="10000"/>
          </a:bodyPr>
          <a:lstStyle/>
          <a:p>
            <a:r>
              <a:rPr lang="en-US" dirty="0"/>
              <a:t>How does ethics differ from law (cont.)?</a:t>
            </a:r>
          </a:p>
          <a:p>
            <a:r>
              <a:rPr lang="en-US" dirty="0"/>
              <a:t>The law explicitly grants physicians discretion in some situations (e.g., when a patient lacks decision-making capacity, especially in an emergency situation).</a:t>
            </a:r>
          </a:p>
          <a:p>
            <a:r>
              <a:rPr lang="en-US" dirty="0"/>
              <a:t>The law may provide no clear guide to action on certain topics (e.g., disclosing genetic information to relatives when the patient objects to disclosure).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10</a:t>
            </a:r>
          </a:p>
        </p:txBody>
      </p:sp>
      <p:sp>
        <p:nvSpPr>
          <p:cNvPr id="3" name="Content Placeholder 2"/>
          <p:cNvSpPr>
            <a:spLocks noGrp="1"/>
          </p:cNvSpPr>
          <p:nvPr>
            <p:ph idx="1"/>
          </p:nvPr>
        </p:nvSpPr>
        <p:spPr/>
        <p:txBody>
          <a:bodyPr>
            <a:normAutofit fontScale="92500" lnSpcReduction="20000"/>
          </a:bodyPr>
          <a:lstStyle/>
          <a:p>
            <a:pPr>
              <a:buNone/>
            </a:pPr>
            <a:r>
              <a:rPr lang="en-US" dirty="0"/>
              <a:t>Law and ethics may differ.  Examples:</a:t>
            </a:r>
          </a:p>
          <a:p>
            <a:pPr marL="514350" indent="-514350"/>
            <a:r>
              <a:rPr lang="en-US" dirty="0"/>
              <a:t>Abortion</a:t>
            </a:r>
          </a:p>
          <a:p>
            <a:pPr marL="514350" indent="-514350"/>
            <a:r>
              <a:rPr lang="en-US" dirty="0"/>
              <a:t>Euthanasia</a:t>
            </a:r>
          </a:p>
          <a:p>
            <a:pPr marL="514350" indent="-514350"/>
            <a:r>
              <a:rPr lang="en-US" dirty="0"/>
              <a:t>Medical marijuana and isomers</a:t>
            </a:r>
          </a:p>
          <a:p>
            <a:pPr marL="514350" indent="-514350"/>
            <a:r>
              <a:rPr lang="en-US" dirty="0"/>
              <a:t>Healthcare workers refusing to provide treatment on religious grounds</a:t>
            </a:r>
          </a:p>
          <a:p>
            <a:pPr marL="514350" indent="-514350"/>
            <a:r>
              <a:rPr lang="en-US" dirty="0"/>
              <a:t>Gender identity</a:t>
            </a:r>
          </a:p>
          <a:p>
            <a:pPr marL="514350" indent="-514350"/>
            <a:r>
              <a:rPr lang="en-US" dirty="0"/>
              <a:t>CRISPR/gene editing</a:t>
            </a:r>
          </a:p>
          <a:p>
            <a:pPr marL="514350" indent="-514350"/>
            <a:r>
              <a:rPr lang="en-US" dirty="0"/>
              <a:t>Human/animal hybridization</a:t>
            </a:r>
          </a:p>
          <a:p>
            <a:pPr marL="514350" indent="-514350"/>
            <a:r>
              <a:rPr lang="en-US" dirty="0"/>
              <a:t>Artificial intelligence/algorithm creation</a:t>
            </a:r>
          </a:p>
          <a:p>
            <a:pPr marL="514350" indent="-514350"/>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11</a:t>
            </a:r>
          </a:p>
        </p:txBody>
      </p:sp>
      <p:sp>
        <p:nvSpPr>
          <p:cNvPr id="3" name="Content Placeholder 2"/>
          <p:cNvSpPr>
            <a:spLocks noGrp="1"/>
          </p:cNvSpPr>
          <p:nvPr>
            <p:ph idx="1"/>
          </p:nvPr>
        </p:nvSpPr>
        <p:spPr/>
        <p:txBody>
          <a:bodyPr>
            <a:normAutofit/>
          </a:bodyPr>
          <a:lstStyle/>
          <a:p>
            <a:pPr marL="0" indent="0">
              <a:buNone/>
            </a:pPr>
            <a:r>
              <a:rPr lang="en-US" dirty="0"/>
              <a:t>Six of the values that commonly apply to medical ethics discussions:</a:t>
            </a:r>
          </a:p>
          <a:p>
            <a:r>
              <a:rPr lang="en-US" dirty="0"/>
              <a:t>Autonomy- the patient has the right to refuse or choose their treatment.</a:t>
            </a:r>
          </a:p>
          <a:p>
            <a:r>
              <a:rPr lang="en-US" dirty="0"/>
              <a:t>Beneficence - a practitioner should act in the best interest of the patient. </a:t>
            </a:r>
          </a:p>
          <a:p>
            <a:r>
              <a:rPr lang="en-US" dirty="0"/>
              <a:t>Non-maleficence - “First, do no harm."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12</a:t>
            </a:r>
          </a:p>
        </p:txBody>
      </p:sp>
      <p:sp>
        <p:nvSpPr>
          <p:cNvPr id="3" name="Content Placeholder 2"/>
          <p:cNvSpPr>
            <a:spLocks noGrp="1"/>
          </p:cNvSpPr>
          <p:nvPr>
            <p:ph idx="1"/>
          </p:nvPr>
        </p:nvSpPr>
        <p:spPr/>
        <p:txBody>
          <a:bodyPr>
            <a:normAutofit fontScale="85000" lnSpcReduction="10000"/>
          </a:bodyPr>
          <a:lstStyle/>
          <a:p>
            <a:pPr>
              <a:buNone/>
            </a:pPr>
            <a:r>
              <a:rPr lang="en-US" dirty="0"/>
              <a:t>(Cont.)</a:t>
            </a:r>
          </a:p>
          <a:p>
            <a:r>
              <a:rPr lang="en-US" dirty="0"/>
              <a:t>Justice- concerns the distribution of scarce health resources and the decision of who gets what treatment (fairness and equality).</a:t>
            </a:r>
          </a:p>
          <a:p>
            <a:r>
              <a:rPr lang="en-US" dirty="0"/>
              <a:t>Dignity- both the patient and the person treating the patient have the right to be valued and respected.</a:t>
            </a:r>
          </a:p>
          <a:p>
            <a:r>
              <a:rPr lang="en-US" dirty="0"/>
              <a:t>Truthfulness and honesty - For instance, the concept of informed consent. Can the patient realistically make decisions regarding care?</a:t>
            </a:r>
          </a:p>
          <a:p>
            <a:r>
              <a:rPr lang="en-US" dirty="0"/>
              <a:t>***BENEFICENCE (PATERNALISM) VS. AUTONOMY – Utilitarianism vs. the rights of the individual***</a:t>
            </a:r>
          </a:p>
          <a:p>
            <a:endParaRPr lang="en-US" dirty="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13</a:t>
            </a:r>
          </a:p>
        </p:txBody>
      </p:sp>
      <p:sp>
        <p:nvSpPr>
          <p:cNvPr id="3" name="Content Placeholder 2"/>
          <p:cNvSpPr>
            <a:spLocks noGrp="1"/>
          </p:cNvSpPr>
          <p:nvPr>
            <p:ph idx="1"/>
          </p:nvPr>
        </p:nvSpPr>
        <p:spPr/>
        <p:txBody>
          <a:bodyPr/>
          <a:lstStyle/>
          <a:p>
            <a:pPr>
              <a:buNone/>
            </a:pPr>
            <a:r>
              <a:rPr lang="en-US" dirty="0"/>
              <a:t>Case 1- An elderly woman with severe dementia develops pneumonia.  Her daughter insists that hospitalization and administration of antibiotics is pointless and that the patient would not want such “heroics.”  Her son, however, demands that her pneumonia be treated because he believes that life is sacred.</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14</a:t>
            </a:r>
          </a:p>
        </p:txBody>
      </p:sp>
      <p:sp>
        <p:nvSpPr>
          <p:cNvPr id="3" name="Content Placeholder 2"/>
          <p:cNvSpPr>
            <a:spLocks noGrp="1"/>
          </p:cNvSpPr>
          <p:nvPr>
            <p:ph idx="1"/>
          </p:nvPr>
        </p:nvSpPr>
        <p:spPr/>
        <p:txBody>
          <a:bodyPr>
            <a:normAutofit lnSpcReduction="10000"/>
          </a:bodyPr>
          <a:lstStyle/>
          <a:p>
            <a:r>
              <a:rPr lang="en-US" dirty="0"/>
              <a:t>Case 1 (cont.):</a:t>
            </a:r>
          </a:p>
          <a:p>
            <a:r>
              <a:rPr lang="en-US" dirty="0"/>
              <a:t>Should the physician withhold or administer antibiotics?</a:t>
            </a:r>
          </a:p>
          <a:p>
            <a:r>
              <a:rPr lang="en-US" dirty="0"/>
              <a:t>Who should be patient’s surrogate when she cannot speak for herself?  </a:t>
            </a:r>
          </a:p>
          <a:p>
            <a:r>
              <a:rPr lang="en-US" dirty="0"/>
              <a:t>Furthermore, what are the reasons that the physician can give to justify the decision to the patient’s children and to other health care workers caring for the patient?</a:t>
            </a:r>
          </a:p>
          <a:p>
            <a:pPr>
              <a:buNone/>
            </a:pP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15</a:t>
            </a:r>
          </a:p>
        </p:txBody>
      </p:sp>
      <p:sp>
        <p:nvSpPr>
          <p:cNvPr id="3" name="Content Placeholder 2"/>
          <p:cNvSpPr>
            <a:spLocks noGrp="1"/>
          </p:cNvSpPr>
          <p:nvPr>
            <p:ph idx="1"/>
          </p:nvPr>
        </p:nvSpPr>
        <p:spPr/>
        <p:txBody>
          <a:bodyPr>
            <a:normAutofit/>
          </a:bodyPr>
          <a:lstStyle/>
          <a:p>
            <a:r>
              <a:rPr lang="en-US" dirty="0"/>
              <a:t>Case 1 (cont.): </a:t>
            </a:r>
          </a:p>
          <a:p>
            <a:r>
              <a:rPr lang="en-US" dirty="0"/>
              <a:t> Most states allow physicians to determine when a patient lacks decision-making capacity and thus, when a surrogate should take over the role of making the decision with the physicians.</a:t>
            </a:r>
          </a:p>
          <a:p>
            <a:r>
              <a:rPr lang="en-US" dirty="0"/>
              <a:t>***IF YOU DON’T KNOW WHAT TO DO, ASK FOR HELP.***</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16</a:t>
            </a:r>
          </a:p>
        </p:txBody>
      </p:sp>
      <p:sp>
        <p:nvSpPr>
          <p:cNvPr id="3" name="Content Placeholder 2"/>
          <p:cNvSpPr>
            <a:spLocks noGrp="1"/>
          </p:cNvSpPr>
          <p:nvPr>
            <p:ph idx="1"/>
          </p:nvPr>
        </p:nvSpPr>
        <p:spPr/>
        <p:txBody>
          <a:bodyPr>
            <a:normAutofit fontScale="92500"/>
          </a:bodyPr>
          <a:lstStyle/>
          <a:p>
            <a:pPr>
              <a:buNone/>
            </a:pPr>
            <a:endParaRPr lang="en-US" dirty="0"/>
          </a:p>
          <a:p>
            <a:r>
              <a:rPr lang="en-US" dirty="0"/>
              <a:t>Case 2:  A 32 year old man with a positive test for human immunodeficiency virus (HIV) antibodies refuses to notify his wife.  “If she finds out, it will destroy our marriage.”  Although maintaining patient confidentiality is important, it seems cruel not to warn the wife that she is at risk for a fatal infection.  What are the reasons that justify the physician’s decision?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17</a:t>
            </a:r>
          </a:p>
        </p:txBody>
      </p:sp>
      <p:sp>
        <p:nvSpPr>
          <p:cNvPr id="3" name="Content Placeholder 2"/>
          <p:cNvSpPr>
            <a:spLocks noGrp="1"/>
          </p:cNvSpPr>
          <p:nvPr>
            <p:ph idx="1"/>
          </p:nvPr>
        </p:nvSpPr>
        <p:spPr/>
        <p:txBody>
          <a:bodyPr>
            <a:normAutofit fontScale="92500" lnSpcReduction="10000"/>
          </a:bodyPr>
          <a:lstStyle/>
          <a:p>
            <a:r>
              <a:rPr lang="en-US" dirty="0"/>
              <a:t>Case 2 (cont.):</a:t>
            </a:r>
          </a:p>
          <a:p>
            <a:r>
              <a:rPr lang="en-US" dirty="0"/>
              <a:t>Some states give physicians discretion whether to override confidentiality to protect partners of HIV-infected persons.  In these circumstances, physicians must turn to ethical and clinical considerations, not legal ones. In Virginia, you are required to disclose it to the state health department but are not required to disclose to anyone else.</a:t>
            </a:r>
          </a:p>
          <a:p>
            <a:r>
              <a:rPr lang="en-US" dirty="0">
                <a:hlinkClick r:id="rId2"/>
              </a:rPr>
              <a:t>http://www.hivlawandpolicy.org/states/virginia</a:t>
            </a:r>
            <a:endParaRPr lang="en-US" dirty="0"/>
          </a:p>
          <a:p>
            <a:pPr>
              <a:buNone/>
            </a:pP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18</a:t>
            </a:r>
          </a:p>
        </p:txBody>
      </p:sp>
      <p:sp>
        <p:nvSpPr>
          <p:cNvPr id="3" name="Content Placeholder 2"/>
          <p:cNvSpPr>
            <a:spLocks noGrp="1"/>
          </p:cNvSpPr>
          <p:nvPr>
            <p:ph idx="1"/>
          </p:nvPr>
        </p:nvSpPr>
        <p:spPr/>
        <p:txBody>
          <a:bodyPr>
            <a:normAutofit lnSpcReduction="10000"/>
          </a:bodyPr>
          <a:lstStyle/>
          <a:p>
            <a:r>
              <a:rPr lang="en-US" dirty="0"/>
              <a:t>Case 2 (cont.)</a:t>
            </a:r>
          </a:p>
          <a:p>
            <a:r>
              <a:rPr lang="en-US" dirty="0"/>
              <a:t>Do health care workers have to disclose their HIV status?</a:t>
            </a:r>
          </a:p>
          <a:p>
            <a:r>
              <a:rPr lang="en-US" dirty="0"/>
              <a:t>In general, according to case law and professional practice guidelines (such as from the AMA), health care workers have a duty to inform patients or employers that they are HIV positive if they perform invasive or "exposure-prone" procedures on patients.</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a:t>
            </a:r>
          </a:p>
        </p:txBody>
      </p:sp>
      <p:sp>
        <p:nvSpPr>
          <p:cNvPr id="3" name="Content Placeholder 2"/>
          <p:cNvSpPr>
            <a:spLocks noGrp="1"/>
          </p:cNvSpPr>
          <p:nvPr>
            <p:ph idx="1"/>
          </p:nvPr>
        </p:nvSpPr>
        <p:spPr/>
        <p:txBody>
          <a:bodyPr/>
          <a:lstStyle/>
          <a:p>
            <a:r>
              <a:rPr lang="en-US" dirty="0"/>
              <a:t>OPERATIONAL DEFINITIONS:</a:t>
            </a:r>
          </a:p>
          <a:p>
            <a:r>
              <a:rPr lang="en-US" dirty="0"/>
              <a:t>Ethics is a set of rules established by a group or organization that promotes acceptable behavior for members of that organization.</a:t>
            </a:r>
          </a:p>
          <a:p>
            <a:r>
              <a:rPr lang="en-US" dirty="0"/>
              <a:t>Applies to physicians, pharmacists, nurses, lawyers, accountants, plumbers, police officers, etc.</a:t>
            </a:r>
          </a:p>
          <a:p>
            <a:pPr>
              <a:buNone/>
            </a:pPr>
            <a:endParaRPr lang="en-US" dirty="0"/>
          </a:p>
          <a:p>
            <a:pPr>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19</a:t>
            </a:r>
          </a:p>
        </p:txBody>
      </p:sp>
      <p:sp>
        <p:nvSpPr>
          <p:cNvPr id="3" name="Content Placeholder 2"/>
          <p:cNvSpPr>
            <a:spLocks noGrp="1"/>
          </p:cNvSpPr>
          <p:nvPr>
            <p:ph idx="1"/>
          </p:nvPr>
        </p:nvSpPr>
        <p:spPr/>
        <p:txBody>
          <a:bodyPr>
            <a:normAutofit fontScale="92500" lnSpcReduction="10000"/>
          </a:bodyPr>
          <a:lstStyle/>
          <a:p>
            <a:r>
              <a:rPr lang="en-US" dirty="0"/>
              <a:t>Case 3:  A 67 year old man with chronic obstructive lung disease (COPD) has </a:t>
            </a:r>
            <a:r>
              <a:rPr lang="en-US" dirty="0" err="1"/>
              <a:t>dyspnea</a:t>
            </a:r>
            <a:r>
              <a:rPr lang="en-US" dirty="0"/>
              <a:t> after walking one block.  He is on an optimal medical regimen of inhaled bronchodilators and corticosteroids.  His resting arterial O</a:t>
            </a:r>
            <a:r>
              <a:rPr lang="en-US" baseline="-25000" dirty="0"/>
              <a:t>2 </a:t>
            </a:r>
            <a:r>
              <a:rPr lang="en-US" dirty="0"/>
              <a:t>level is 67 mm Hg and it does not decrease with exercise.  This exceeds the level that qualifies for Medicare coverage of home oxygen.  The patient pleads, “Can’t you just write that the oxygen level is 65?  I need to do something about this breathing.”</a:t>
            </a:r>
            <a:endParaRPr lang="en-US" baseline="-25000"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20</a:t>
            </a:r>
          </a:p>
        </p:txBody>
      </p:sp>
      <p:sp>
        <p:nvSpPr>
          <p:cNvPr id="3" name="Content Placeholder 2"/>
          <p:cNvSpPr>
            <a:spLocks noGrp="1"/>
          </p:cNvSpPr>
          <p:nvPr>
            <p:ph idx="1"/>
          </p:nvPr>
        </p:nvSpPr>
        <p:spPr/>
        <p:txBody>
          <a:bodyPr>
            <a:normAutofit fontScale="77500" lnSpcReduction="20000"/>
          </a:bodyPr>
          <a:lstStyle/>
          <a:p>
            <a:r>
              <a:rPr lang="en-US" dirty="0"/>
              <a:t>Case 3 (cont.)</a:t>
            </a:r>
          </a:p>
          <a:p>
            <a:r>
              <a:rPr lang="en-US" dirty="0"/>
              <a:t>The Medicare criteria for home oxygen is clear: an arterial oxygen level of under 65 mm Hg.  Giving false information to obtain Medicare coverage is considered fraud.  Physicians should follow the law.  </a:t>
            </a:r>
          </a:p>
          <a:p>
            <a:r>
              <a:rPr lang="en-US" dirty="0"/>
              <a:t>Professional ethics, however, requires physicians to go beyond their legal duties, to act with compassion and respect, and to respond to the patient’s distress, such as in cases of acute COVID infections.</a:t>
            </a:r>
          </a:p>
          <a:p>
            <a:r>
              <a:rPr lang="en-US" dirty="0"/>
              <a:t>New criteria: </a:t>
            </a:r>
            <a:r>
              <a:rPr lang="en-US" b="1" dirty="0"/>
              <a:t>The patient must be recorded for a minimum of 2 hours and desaturate to ≤88% for at least 5 minutes</a:t>
            </a:r>
            <a:r>
              <a:rPr lang="en-US" dirty="0"/>
              <a:t> to qualify for oxygen therapy (Does not need to be continuous.  Can be done via nocturnal oximetry).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and Medicine </a:t>
            </a:r>
            <a:br>
              <a:rPr lang="en-US" dirty="0"/>
            </a:br>
            <a:r>
              <a:rPr lang="en-US" dirty="0"/>
              <a:t>21</a:t>
            </a:r>
          </a:p>
        </p:txBody>
      </p:sp>
      <p:sp>
        <p:nvSpPr>
          <p:cNvPr id="3" name="Content Placeholder 2"/>
          <p:cNvSpPr>
            <a:spLocks noGrp="1"/>
          </p:cNvSpPr>
          <p:nvPr>
            <p:ph idx="1"/>
          </p:nvPr>
        </p:nvSpPr>
        <p:spPr/>
        <p:txBody>
          <a:bodyPr>
            <a:normAutofit fontScale="92500"/>
          </a:bodyPr>
          <a:lstStyle/>
          <a:p>
            <a:pPr>
              <a:buNone/>
            </a:pPr>
            <a:r>
              <a:rPr lang="en-US" dirty="0"/>
              <a:t>Case 4: </a:t>
            </a:r>
          </a:p>
          <a:p>
            <a:pPr>
              <a:buNone/>
            </a:pPr>
            <a:r>
              <a:rPr lang="en-US" dirty="0"/>
              <a:t>A physician goes to a pharmacy one evening to pick up a prescription for her teenage son’s antibiotic. When she finds out there are no refills and it is not an emergency,  she informs the pharmacist she will authorize the refill. The pharmacist refuses. The physician becomes angry and threatens to report the pharmacist to the Virginia Board of Medical Professions.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22</a:t>
            </a:r>
          </a:p>
        </p:txBody>
      </p:sp>
      <p:sp>
        <p:nvSpPr>
          <p:cNvPr id="3" name="Content Placeholder 2"/>
          <p:cNvSpPr>
            <a:spLocks noGrp="1"/>
          </p:cNvSpPr>
          <p:nvPr>
            <p:ph idx="1"/>
          </p:nvPr>
        </p:nvSpPr>
        <p:spPr/>
        <p:txBody>
          <a:bodyPr>
            <a:normAutofit fontScale="92500" lnSpcReduction="10000"/>
          </a:bodyPr>
          <a:lstStyle/>
          <a:p>
            <a:pPr>
              <a:buNone/>
            </a:pPr>
            <a:r>
              <a:rPr lang="en-US" dirty="0"/>
              <a:t>Case 4 (cont.): </a:t>
            </a:r>
          </a:p>
          <a:p>
            <a:pPr>
              <a:buNone/>
            </a:pPr>
            <a:r>
              <a:rPr lang="en-US" dirty="0"/>
              <a:t>A physician can prescribe to him or herself or a family member if he or she maintains a patient record indicating a practitioner-patient relationship.</a:t>
            </a:r>
          </a:p>
          <a:p>
            <a:pPr>
              <a:buNone/>
            </a:pPr>
            <a:r>
              <a:rPr lang="en-US" dirty="0"/>
              <a:t>A physician cannot prescribe controlled drugs to his or herself. S/he cannot to family members except in emergency situations.</a:t>
            </a:r>
          </a:p>
          <a:p>
            <a:pPr>
              <a:buNone/>
            </a:pPr>
            <a:r>
              <a:rPr lang="en-US" dirty="0"/>
              <a:t>https://</a:t>
            </a:r>
            <a:r>
              <a:rPr lang="en-US" dirty="0" err="1"/>
              <a:t>www.dhp.virginia.gov/medicine/medicine_faq.htm</a:t>
            </a:r>
            <a:endParaRPr lang="en-US" dirty="0"/>
          </a:p>
          <a:p>
            <a:pPr>
              <a:buNone/>
            </a:pPr>
            <a:endParaRPr lang="en-US" dirty="0"/>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23</a:t>
            </a:r>
          </a:p>
        </p:txBody>
      </p:sp>
      <p:sp>
        <p:nvSpPr>
          <p:cNvPr id="3" name="Content Placeholder 2"/>
          <p:cNvSpPr>
            <a:spLocks noGrp="1"/>
          </p:cNvSpPr>
          <p:nvPr>
            <p:ph idx="1"/>
          </p:nvPr>
        </p:nvSpPr>
        <p:spPr/>
        <p:txBody>
          <a:bodyPr>
            <a:normAutofit/>
          </a:bodyPr>
          <a:lstStyle/>
          <a:p>
            <a:pPr>
              <a:buNone/>
            </a:pPr>
            <a:r>
              <a:rPr lang="en-US" dirty="0"/>
              <a:t>Case 5:</a:t>
            </a:r>
          </a:p>
          <a:p>
            <a:pPr>
              <a:buNone/>
            </a:pPr>
            <a:r>
              <a:rPr lang="en-US" dirty="0"/>
              <a:t>At the end of a visit, a patient hands to the doctor a small gift-wrapped box in deep gratitude for the care the patient and family has received over the years. When the doctor opens it, it is a $3,000 Rolex watch.</a:t>
            </a:r>
          </a:p>
          <a:p>
            <a:pPr>
              <a:buNone/>
            </a:pPr>
            <a:endParaRPr lang="en-US" baseline="-25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24</a:t>
            </a:r>
          </a:p>
        </p:txBody>
      </p:sp>
      <p:sp>
        <p:nvSpPr>
          <p:cNvPr id="3" name="Content Placeholder 2"/>
          <p:cNvSpPr>
            <a:spLocks noGrp="1"/>
          </p:cNvSpPr>
          <p:nvPr>
            <p:ph idx="1"/>
          </p:nvPr>
        </p:nvSpPr>
        <p:spPr/>
        <p:txBody>
          <a:bodyPr/>
          <a:lstStyle/>
          <a:p>
            <a:pPr>
              <a:buNone/>
            </a:pPr>
            <a:r>
              <a:rPr lang="en-US" dirty="0"/>
              <a:t>Case 5 (cont.):</a:t>
            </a:r>
          </a:p>
          <a:p>
            <a:pPr>
              <a:buNone/>
            </a:pPr>
            <a:r>
              <a:rPr lang="en-US" dirty="0"/>
              <a:t>The role of accepting gifts is an extremely complex one in the medical profession. To turn away a small gift could be perceived as a rejection of the patient’s well-meaning act and could be hurtful to the patient-doctor relationship.</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524000"/>
          </a:xfrm>
        </p:spPr>
        <p:txBody>
          <a:bodyPr>
            <a:normAutofit/>
          </a:bodyPr>
          <a:lstStyle/>
          <a:p>
            <a:r>
              <a:rPr lang="en-US" sz="4000" dirty="0"/>
              <a:t>Ethics in Medicine </a:t>
            </a:r>
            <a:br>
              <a:rPr lang="en-US" sz="4000" dirty="0"/>
            </a:br>
            <a:r>
              <a:rPr lang="en-US" sz="4000" dirty="0"/>
              <a:t>25</a:t>
            </a:r>
          </a:p>
        </p:txBody>
      </p:sp>
      <p:sp>
        <p:nvSpPr>
          <p:cNvPr id="3" name="Content Placeholder 2"/>
          <p:cNvSpPr>
            <a:spLocks noGrp="1"/>
          </p:cNvSpPr>
          <p:nvPr>
            <p:ph idx="1"/>
          </p:nvPr>
        </p:nvSpPr>
        <p:spPr/>
        <p:txBody>
          <a:bodyPr>
            <a:normAutofit fontScale="85000" lnSpcReduction="10000"/>
          </a:bodyPr>
          <a:lstStyle/>
          <a:p>
            <a:pPr>
              <a:buNone/>
            </a:pPr>
            <a:r>
              <a:rPr lang="en-US" dirty="0"/>
              <a:t>Case 5 (cont.):</a:t>
            </a:r>
          </a:p>
          <a:p>
            <a:pPr>
              <a:buNone/>
            </a:pPr>
            <a:r>
              <a:rPr lang="en-US" dirty="0"/>
              <a:t>On the other hand, physicians should not accept expensive gifts that potentially exploit vulnerable patients. In addition, it may put the physician at risk of feeling a need to reciprocate in turn with granting favors, inappropriate prescribing, boundary-crossing, or other behaviors that are potentially harmful to the doctor-patient relationship.</a:t>
            </a:r>
          </a:p>
          <a:p>
            <a:pPr>
              <a:buNone/>
            </a:pPr>
            <a:r>
              <a:rPr lang="en-US" dirty="0"/>
              <a:t>*Another (unrelated) example of an ethical dilemma: The authorization of the use of emotional support animals</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Part 1</a:t>
            </a:r>
            <a:br>
              <a:rPr lang="en-US" dirty="0"/>
            </a:br>
            <a:r>
              <a:rPr lang="en-US" dirty="0"/>
              <a:t>26</a:t>
            </a:r>
          </a:p>
        </p:txBody>
      </p:sp>
      <p:sp>
        <p:nvSpPr>
          <p:cNvPr id="3" name="Content Placeholder 2"/>
          <p:cNvSpPr>
            <a:spLocks noGrp="1"/>
          </p:cNvSpPr>
          <p:nvPr>
            <p:ph idx="1"/>
          </p:nvPr>
        </p:nvSpPr>
        <p:spPr>
          <a:xfrm>
            <a:off x="533400" y="1524000"/>
            <a:ext cx="8229600" cy="4525963"/>
          </a:xfrm>
        </p:spPr>
        <p:txBody>
          <a:bodyPr>
            <a:normAutofit lnSpcReduction="10000"/>
          </a:bodyPr>
          <a:lstStyle/>
          <a:p>
            <a:pPr>
              <a:buNone/>
            </a:pPr>
            <a:r>
              <a:rPr lang="en-US" dirty="0"/>
              <a:t>Case 6:</a:t>
            </a:r>
          </a:p>
          <a:p>
            <a:pPr>
              <a:buNone/>
            </a:pPr>
            <a:r>
              <a:rPr lang="en-US" dirty="0"/>
              <a:t>A 29-year-old man with a history of multiple bowel surgeries is been seen for severe depression and chronic pain. He has recently begun smoking medical-grade marijuana he received from a physician in another state. It becomes apparent that his pain management is being provided by multiple doctors with little or no collaboration of care.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Part 1</a:t>
            </a:r>
            <a:br>
              <a:rPr lang="en-US" dirty="0"/>
            </a:br>
            <a:r>
              <a:rPr lang="en-US" dirty="0"/>
              <a:t>27</a:t>
            </a:r>
          </a:p>
        </p:txBody>
      </p:sp>
      <p:sp>
        <p:nvSpPr>
          <p:cNvPr id="3" name="Content Placeholder 2"/>
          <p:cNvSpPr>
            <a:spLocks noGrp="1"/>
          </p:cNvSpPr>
          <p:nvPr>
            <p:ph idx="1"/>
          </p:nvPr>
        </p:nvSpPr>
        <p:spPr/>
        <p:txBody>
          <a:bodyPr>
            <a:normAutofit/>
          </a:bodyPr>
          <a:lstStyle/>
          <a:p>
            <a:pPr>
              <a:buNone/>
            </a:pPr>
            <a:r>
              <a:rPr lang="en-US" dirty="0"/>
              <a:t>Legalization (and in particular, the medicalization) of marijuana has become a complicated issue. Medical use of marijuana, under certain circumstances, has the potential to provide pain relief and physical symptoms such as muscle spasticity in multiple sclerosis or nausea from cancer chemotherapy. It is currently a Schedule I drug federally due to its abuse potential.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Part 1</a:t>
            </a:r>
            <a:br>
              <a:rPr lang="en-US" dirty="0"/>
            </a:br>
            <a:r>
              <a:rPr lang="en-US" dirty="0"/>
              <a:t>28</a:t>
            </a:r>
          </a:p>
        </p:txBody>
      </p:sp>
      <p:sp>
        <p:nvSpPr>
          <p:cNvPr id="3" name="Content Placeholder 2"/>
          <p:cNvSpPr>
            <a:spLocks noGrp="1"/>
          </p:cNvSpPr>
          <p:nvPr>
            <p:ph idx="1"/>
          </p:nvPr>
        </p:nvSpPr>
        <p:spPr/>
        <p:txBody>
          <a:bodyPr>
            <a:normAutofit/>
          </a:bodyPr>
          <a:lstStyle/>
          <a:p>
            <a:pPr>
              <a:buNone/>
            </a:pPr>
            <a:r>
              <a:rPr lang="en-US" dirty="0"/>
              <a:t>Drawbacks:</a:t>
            </a:r>
          </a:p>
          <a:p>
            <a:pPr marL="514350" indent="-514350">
              <a:buAutoNum type="arabicPeriod"/>
            </a:pPr>
            <a:r>
              <a:rPr lang="en-US" dirty="0"/>
              <a:t>Don’t know dosage, frequency, duration of treatment.</a:t>
            </a:r>
          </a:p>
          <a:p>
            <a:pPr marL="514350" indent="-514350">
              <a:buAutoNum type="arabicPeriod"/>
            </a:pPr>
            <a:r>
              <a:rPr lang="en-US" dirty="0"/>
              <a:t>No standardization of treatment or even dosage form.</a:t>
            </a:r>
          </a:p>
          <a:p>
            <a:pPr marL="514350" indent="-514350">
              <a:buAutoNum type="arabicPeriod"/>
            </a:pPr>
            <a:r>
              <a:rPr lang="en-US" dirty="0"/>
              <a:t>Abuse potential and withdrawal symptoms from discontinuation well documented.</a:t>
            </a:r>
          </a:p>
          <a:p>
            <a:pPr marL="514350" indent="-514350">
              <a:buAutoNum type="arabicPeriod"/>
            </a:pPr>
            <a:r>
              <a:rPr lang="en-US" dirty="0"/>
              <a:t>Diversion risk.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2</a:t>
            </a:r>
          </a:p>
        </p:txBody>
      </p:sp>
      <p:sp>
        <p:nvSpPr>
          <p:cNvPr id="3" name="Content Placeholder 2"/>
          <p:cNvSpPr>
            <a:spLocks noGrp="1"/>
          </p:cNvSpPr>
          <p:nvPr>
            <p:ph idx="1"/>
          </p:nvPr>
        </p:nvSpPr>
        <p:spPr/>
        <p:txBody>
          <a:bodyPr/>
          <a:lstStyle/>
          <a:p>
            <a:r>
              <a:rPr lang="en-US" dirty="0"/>
              <a:t>How are morals different from ethics?</a:t>
            </a:r>
          </a:p>
          <a:p>
            <a:r>
              <a:rPr lang="en-US" dirty="0"/>
              <a:t>Morals are an individual’s deeply held personal values that help him or her determine right from wrong.  These can be derived from parental and family values, cultural traditions, and religious beliefs.</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29</a:t>
            </a:r>
          </a:p>
        </p:txBody>
      </p:sp>
      <p:sp>
        <p:nvSpPr>
          <p:cNvPr id="3" name="Content Placeholder 2"/>
          <p:cNvSpPr>
            <a:spLocks noGrp="1"/>
          </p:cNvSpPr>
          <p:nvPr>
            <p:ph idx="1"/>
          </p:nvPr>
        </p:nvSpPr>
        <p:spPr/>
        <p:txBody>
          <a:bodyPr>
            <a:normAutofit fontScale="92500"/>
          </a:bodyPr>
          <a:lstStyle/>
          <a:p>
            <a:pPr marL="514350" indent="-514350">
              <a:buNone/>
            </a:pPr>
            <a:r>
              <a:rPr lang="en-US" dirty="0"/>
              <a:t>Should medical and/or recreational marijuana be legalized nationwide?</a:t>
            </a:r>
          </a:p>
          <a:p>
            <a:pPr marL="514350" indent="-514350">
              <a:buNone/>
            </a:pPr>
            <a:r>
              <a:rPr lang="en-US" dirty="0"/>
              <a:t>The California medical marijuana law, passed through voter referendum (Proposition 215) in 1996, permitted the use of marijuana for “cancer, anorexia, AIDS, chronic pain, spasticity, glaucoma, arthritis, migraine, or any other illness for which marijuana provides relief.”</a:t>
            </a:r>
          </a:p>
          <a:p>
            <a:pPr marL="514350" indent="-514350">
              <a:buNone/>
            </a:pPr>
            <a:r>
              <a:rPr lang="en-US" dirty="0"/>
              <a:t>Nationwide explosion since…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30</a:t>
            </a:r>
          </a:p>
        </p:txBody>
      </p:sp>
      <p:sp>
        <p:nvSpPr>
          <p:cNvPr id="3" name="Content Placeholder 2"/>
          <p:cNvSpPr>
            <a:spLocks noGrp="1"/>
          </p:cNvSpPr>
          <p:nvPr>
            <p:ph idx="1"/>
          </p:nvPr>
        </p:nvSpPr>
        <p:spPr/>
        <p:txBody>
          <a:bodyPr>
            <a:normAutofit fontScale="77500" lnSpcReduction="20000"/>
          </a:bodyPr>
          <a:lstStyle/>
          <a:p>
            <a:r>
              <a:rPr lang="en-US" dirty="0"/>
              <a:t>FDA News Release, November 1, 2017:</a:t>
            </a:r>
          </a:p>
          <a:p>
            <a:endParaRPr lang="en-US" dirty="0"/>
          </a:p>
          <a:p>
            <a:pPr>
              <a:buNone/>
            </a:pPr>
            <a:r>
              <a:rPr lang="en-US" dirty="0"/>
              <a:t>    “The FDA has grown increasingly concerned at the proliferation of products claiming to treat or cure serious diseases like cancer. In this case, the illegally sold products allegedly contain cannabidiol (CBD)…CBD is marketed in a variety of product types, such as oil drops, capsules, syrups, teas, and topical lotions and creams. The companies receiving warning letters distributed the products with unsubstantiated claims regarding preventing, reversing or curing cancer; killing/inhibiting cancer cells or tumors; or other similar anti-cancer claims. Some of the products were also marketed as an alternative or additional treatment for Alzheimer’s and other serious diseases.”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31</a:t>
            </a:r>
          </a:p>
        </p:txBody>
      </p:sp>
      <p:sp>
        <p:nvSpPr>
          <p:cNvPr id="3" name="Content Placeholder 2"/>
          <p:cNvSpPr>
            <a:spLocks noGrp="1"/>
          </p:cNvSpPr>
          <p:nvPr>
            <p:ph idx="1"/>
          </p:nvPr>
        </p:nvSpPr>
        <p:spPr/>
        <p:txBody>
          <a:bodyPr>
            <a:normAutofit fontScale="92500" lnSpcReduction="10000"/>
          </a:bodyPr>
          <a:lstStyle/>
          <a:p>
            <a:r>
              <a:rPr lang="en-US" dirty="0"/>
              <a:t>News Leader, February 5, 2018 - RICHMOND — The Virginia Senate voted unanimously Monday to pass the Joint Commission on Health Care bill </a:t>
            </a:r>
            <a:r>
              <a:rPr lang="en-US" dirty="0">
                <a:hlinkClick r:id="rId2"/>
              </a:rPr>
              <a:t>SB 726</a:t>
            </a:r>
            <a:r>
              <a:rPr lang="en-US" dirty="0"/>
              <a:t>, which will let Virginia doctors recommend the use of cannabidiol oil or THC-A oil for the treatment of any diagnosed condition or disease.</a:t>
            </a:r>
          </a:p>
          <a:p>
            <a:r>
              <a:rPr lang="en-US" dirty="0"/>
              <a:t>Despite widespread availability and use of CBD products, they can often cause urine drug screens to test positively for THC.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32</a:t>
            </a:r>
          </a:p>
        </p:txBody>
      </p:sp>
      <p:sp>
        <p:nvSpPr>
          <p:cNvPr id="3" name="Content Placeholder 2"/>
          <p:cNvSpPr>
            <a:spLocks noGrp="1"/>
          </p:cNvSpPr>
          <p:nvPr>
            <p:ph idx="1"/>
          </p:nvPr>
        </p:nvSpPr>
        <p:spPr/>
        <p:txBody>
          <a:bodyPr>
            <a:normAutofit fontScale="77500" lnSpcReduction="20000"/>
          </a:bodyPr>
          <a:lstStyle/>
          <a:p>
            <a:r>
              <a:rPr lang="en-US" dirty="0"/>
              <a:t>Ever-changing issue in VA and US with multiple variations as to how to control and regulate use – now legal in VA with medical card. Challenges abound with providing mental health care to those who actively use marijuana, often to self treat…</a:t>
            </a:r>
          </a:p>
          <a:p>
            <a:r>
              <a:rPr lang="en-US" dirty="0"/>
              <a:t>Duel-edged sword – uncertain how it will play out nationally long-term, especially since employers can still fire employees who use, even if it’s legal in that jurisdiction - (From 3/19/2021- </a:t>
            </a:r>
            <a:r>
              <a:rPr lang="en-US" dirty="0">
                <a:hlinkClick r:id="rId2"/>
              </a:rPr>
              <a:t>https://www.nbcnews.com/politics/white-house/five-staffers-fired-over-marijuana-use-white-house-says-n1261578</a:t>
            </a:r>
            <a:r>
              <a:rPr lang="en-US" dirty="0"/>
              <a:t>)</a:t>
            </a:r>
          </a:p>
          <a:p>
            <a:r>
              <a:rPr lang="en-US" dirty="0"/>
              <a:t>Ketamine use?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33</a:t>
            </a:r>
          </a:p>
        </p:txBody>
      </p:sp>
      <p:sp>
        <p:nvSpPr>
          <p:cNvPr id="3" name="Content Placeholder 2"/>
          <p:cNvSpPr>
            <a:spLocks noGrp="1"/>
          </p:cNvSpPr>
          <p:nvPr>
            <p:ph idx="1"/>
          </p:nvPr>
        </p:nvSpPr>
        <p:spPr/>
        <p:txBody>
          <a:bodyPr>
            <a:normAutofit/>
          </a:bodyPr>
          <a:lstStyle/>
          <a:p>
            <a:pPr marL="0" indent="0">
              <a:buNone/>
            </a:pPr>
            <a:r>
              <a:rPr lang="en-US" dirty="0"/>
              <a:t>What factors may influence the physician’s decision making or recommendations?</a:t>
            </a:r>
          </a:p>
          <a:p>
            <a:pPr marL="514350" indent="-514350">
              <a:buAutoNum type="arabicPeriod"/>
            </a:pPr>
            <a:r>
              <a:rPr lang="en-US" dirty="0"/>
              <a:t>Prior experiences</a:t>
            </a:r>
          </a:p>
          <a:p>
            <a:pPr marL="514350" indent="-514350">
              <a:buAutoNum type="arabicPeriod"/>
            </a:pPr>
            <a:r>
              <a:rPr lang="en-US" dirty="0"/>
              <a:t>Physician’s and patient’s tolerance of risk (e.g., </a:t>
            </a:r>
            <a:r>
              <a:rPr lang="en-US" dirty="0" err="1"/>
              <a:t>Lamictal</a:t>
            </a:r>
            <a:r>
              <a:rPr lang="en-US" dirty="0"/>
              <a:t>, choice of medical specialties)</a:t>
            </a:r>
          </a:p>
          <a:p>
            <a:pPr marL="514350" indent="-514350">
              <a:buAutoNum type="arabicPeriod"/>
            </a:pPr>
            <a:r>
              <a:rPr lang="en-US" dirty="0"/>
              <a:t>Personality style of the physician (e.g., ER vs. pathology)</a:t>
            </a:r>
          </a:p>
          <a:p>
            <a:pPr marL="514350" indent="-514350">
              <a:buAutoNum type="arabicPeriod"/>
            </a:pPr>
            <a:r>
              <a:rPr lang="en-US" dirty="0"/>
              <a:t>Potential legal ramifications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34</a:t>
            </a:r>
          </a:p>
        </p:txBody>
      </p:sp>
      <p:sp>
        <p:nvSpPr>
          <p:cNvPr id="3" name="Content Placeholder 2"/>
          <p:cNvSpPr>
            <a:spLocks noGrp="1"/>
          </p:cNvSpPr>
          <p:nvPr>
            <p:ph idx="1"/>
          </p:nvPr>
        </p:nvSpPr>
        <p:spPr/>
        <p:txBody>
          <a:bodyPr/>
          <a:lstStyle/>
          <a:p>
            <a:r>
              <a:rPr lang="en-US" dirty="0"/>
              <a:t>Legal concept of informed consent:</a:t>
            </a:r>
          </a:p>
          <a:p>
            <a:pPr>
              <a:buNone/>
            </a:pPr>
            <a:r>
              <a:rPr lang="en-US" dirty="0"/>
              <a:t>Mr. T is an 88-year-old man with severe chronic obstructive pulmonary disease (COPD), coronary artery disease, and peptic ulcer disease.  He develops an adenocarcinoma of the lung which could be treated with surgery or radiation therapy.</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35</a:t>
            </a:r>
          </a:p>
        </p:txBody>
      </p:sp>
      <p:sp>
        <p:nvSpPr>
          <p:cNvPr id="3" name="Content Placeholder 2"/>
          <p:cNvSpPr>
            <a:spLocks noGrp="1"/>
          </p:cNvSpPr>
          <p:nvPr>
            <p:ph idx="1"/>
          </p:nvPr>
        </p:nvSpPr>
        <p:spPr/>
        <p:txBody>
          <a:bodyPr/>
          <a:lstStyle/>
          <a:p>
            <a:pPr>
              <a:buNone/>
            </a:pPr>
            <a:r>
              <a:rPr lang="en-US" dirty="0"/>
              <a:t>His physician is reluctant to recommend surgery because of the patient’s increased operative risk.  In addition, his COPD is so severe that he might be short of breath after a pneumonectomy.  When his doctor discusses alternatives for treatment, Mr. T says, “Do what you think is best.  You’re the doctor.”  </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36</a:t>
            </a:r>
          </a:p>
        </p:txBody>
      </p:sp>
      <p:sp>
        <p:nvSpPr>
          <p:cNvPr id="3" name="Content Placeholder 2"/>
          <p:cNvSpPr>
            <a:spLocks noGrp="1"/>
          </p:cNvSpPr>
          <p:nvPr>
            <p:ph idx="1"/>
          </p:nvPr>
        </p:nvSpPr>
        <p:spPr/>
        <p:txBody>
          <a:bodyPr/>
          <a:lstStyle/>
          <a:p>
            <a:r>
              <a:rPr lang="en-US" dirty="0"/>
              <a:t>What is informed consent? It is the process by which the treating health care provider discloses appropriate information to a competent patient so that the patient may make a voluntary choice to accept or refuse treatment.</a:t>
            </a:r>
            <a:endParaRPr lang="en-US" sz="2800"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37</a:t>
            </a:r>
          </a:p>
        </p:txBody>
      </p:sp>
      <p:sp>
        <p:nvSpPr>
          <p:cNvPr id="3" name="Content Placeholder 2"/>
          <p:cNvSpPr>
            <a:spLocks noGrp="1"/>
          </p:cNvSpPr>
          <p:nvPr>
            <p:ph idx="1"/>
          </p:nvPr>
        </p:nvSpPr>
        <p:spPr/>
        <p:txBody>
          <a:bodyPr>
            <a:normAutofit/>
          </a:bodyPr>
          <a:lstStyle/>
          <a:p>
            <a:pPr marL="0" indent="0">
              <a:buNone/>
            </a:pPr>
            <a:r>
              <a:rPr lang="en-US" dirty="0"/>
              <a:t> It is generally accepted that informed consent includes a discussion of the following elements:</a:t>
            </a:r>
            <a:endParaRPr lang="en-US" sz="2800" dirty="0"/>
          </a:p>
          <a:p>
            <a:pPr lvl="1"/>
            <a:r>
              <a:rPr lang="en-US" dirty="0"/>
              <a:t>The nature of the decision/procedure</a:t>
            </a:r>
            <a:endParaRPr lang="en-US" sz="2400" dirty="0"/>
          </a:p>
          <a:p>
            <a:pPr lvl="1"/>
            <a:r>
              <a:rPr lang="en-US" dirty="0"/>
              <a:t>Reasonable alternatives to the proposed intervention</a:t>
            </a:r>
            <a:endParaRPr lang="en-US" sz="2400" dirty="0"/>
          </a:p>
          <a:p>
            <a:pPr lvl="1"/>
            <a:r>
              <a:rPr lang="en-US" dirty="0"/>
              <a:t>The relevant risks, benefits, and uncertainties related to each alternative</a:t>
            </a:r>
            <a:endParaRPr lang="en-US" sz="2400" dirty="0"/>
          </a:p>
          <a:p>
            <a:pPr lvl="1"/>
            <a:r>
              <a:rPr lang="en-US" dirty="0"/>
              <a:t>Assessment of patient understanding</a:t>
            </a:r>
            <a:endParaRPr lang="en-US" sz="2400" dirty="0"/>
          </a:p>
          <a:p>
            <a:pPr lvl="1"/>
            <a:r>
              <a:rPr lang="en-US" dirty="0"/>
              <a:t>The acceptance of the intervention by the patient</a:t>
            </a:r>
            <a:endParaRPr lang="en-US" sz="2400" dirty="0"/>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38</a:t>
            </a:r>
          </a:p>
        </p:txBody>
      </p:sp>
      <p:sp>
        <p:nvSpPr>
          <p:cNvPr id="3" name="Content Placeholder 2"/>
          <p:cNvSpPr>
            <a:spLocks noGrp="1"/>
          </p:cNvSpPr>
          <p:nvPr>
            <p:ph idx="1"/>
          </p:nvPr>
        </p:nvSpPr>
        <p:spPr/>
        <p:txBody>
          <a:bodyPr/>
          <a:lstStyle/>
          <a:p>
            <a:pPr>
              <a:buNone/>
            </a:pPr>
            <a:r>
              <a:rPr lang="en-US" dirty="0"/>
              <a:t>Informed Consent:</a:t>
            </a:r>
          </a:p>
          <a:p>
            <a:pPr>
              <a:buNone/>
            </a:pPr>
            <a:r>
              <a:rPr lang="en-US" dirty="0"/>
              <a:t>Possible options for the patient - </a:t>
            </a:r>
          </a:p>
          <a:p>
            <a:pPr marL="514350" indent="-514350">
              <a:buAutoNum type="arabicPeriod"/>
            </a:pPr>
            <a:r>
              <a:rPr lang="en-US" dirty="0"/>
              <a:t>Agreement with the physician’s recommendations</a:t>
            </a:r>
          </a:p>
          <a:p>
            <a:pPr marL="514350" indent="-514350">
              <a:buAutoNum type="arabicPeriod"/>
            </a:pPr>
            <a:r>
              <a:rPr lang="en-US" dirty="0"/>
              <a:t>Right to refuse interventions</a:t>
            </a:r>
          </a:p>
          <a:p>
            <a:pPr marL="514350" indent="-514350">
              <a:buAutoNum type="arabicPeriod"/>
            </a:pPr>
            <a:r>
              <a:rPr lang="en-US" dirty="0"/>
              <a:t>Choice among alternatives</a:t>
            </a:r>
          </a:p>
          <a:p>
            <a:pPr marL="514350" indent="-514350">
              <a:buAutoNum type="arabicPeriod"/>
            </a:pPr>
            <a:r>
              <a:rPr lang="en-US" dirty="0"/>
              <a:t>Shared decision making</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3</a:t>
            </a:r>
          </a:p>
        </p:txBody>
      </p:sp>
      <p:sp>
        <p:nvSpPr>
          <p:cNvPr id="3" name="Content Placeholder 2"/>
          <p:cNvSpPr>
            <a:spLocks noGrp="1"/>
          </p:cNvSpPr>
          <p:nvPr>
            <p:ph idx="1"/>
          </p:nvPr>
        </p:nvSpPr>
        <p:spPr/>
        <p:txBody>
          <a:bodyPr>
            <a:normAutofit lnSpcReduction="10000"/>
          </a:bodyPr>
          <a:lstStyle/>
          <a:p>
            <a:r>
              <a:rPr lang="en-US" dirty="0"/>
              <a:t>Medical ethics generally fall into several categories:</a:t>
            </a:r>
          </a:p>
          <a:p>
            <a:r>
              <a:rPr lang="en-US" dirty="0"/>
              <a:t>Clinical ethics - involve the patient-doctor relationship in the context of care for the patient.  This involves the doctor’s relationship  with the patient, the patient’s family, other health care workers, hospital administration, insurance companies, and pharmacy benefits managers.</a:t>
            </a:r>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39</a:t>
            </a:r>
          </a:p>
        </p:txBody>
      </p:sp>
      <p:sp>
        <p:nvSpPr>
          <p:cNvPr id="3" name="Content Placeholder 2"/>
          <p:cNvSpPr>
            <a:spLocks noGrp="1"/>
          </p:cNvSpPr>
          <p:nvPr>
            <p:ph idx="1"/>
          </p:nvPr>
        </p:nvSpPr>
        <p:spPr/>
        <p:txBody>
          <a:bodyPr/>
          <a:lstStyle/>
          <a:p>
            <a:pPr>
              <a:buNone/>
            </a:pPr>
            <a:r>
              <a:rPr lang="en-US" dirty="0"/>
              <a:t>Informed consent :</a:t>
            </a:r>
          </a:p>
          <a:p>
            <a:pPr>
              <a:buNone/>
            </a:pPr>
            <a:r>
              <a:rPr lang="en-US" dirty="0"/>
              <a:t>Reasons for need to address it - </a:t>
            </a:r>
          </a:p>
          <a:p>
            <a:pPr marL="514350" indent="-514350">
              <a:buAutoNum type="arabicPeriod"/>
            </a:pPr>
            <a:r>
              <a:rPr lang="en-US" dirty="0"/>
              <a:t>Respect patient’s self determination</a:t>
            </a:r>
          </a:p>
          <a:p>
            <a:pPr marL="514350" indent="-514350">
              <a:buAutoNum type="arabicPeriod"/>
            </a:pPr>
            <a:r>
              <a:rPr lang="en-US" dirty="0"/>
              <a:t>Enhance patient’s wellbeing</a:t>
            </a:r>
          </a:p>
          <a:p>
            <a:pPr marL="514350" indent="-514350">
              <a:buAutoNum type="arabicPeriod"/>
            </a:pPr>
            <a:r>
              <a:rPr lang="en-US" dirty="0"/>
              <a:t>Fulfill legal requirements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40</a:t>
            </a:r>
          </a:p>
        </p:txBody>
      </p:sp>
      <p:sp>
        <p:nvSpPr>
          <p:cNvPr id="3" name="Content Placeholder 2"/>
          <p:cNvSpPr>
            <a:spLocks noGrp="1"/>
          </p:cNvSpPr>
          <p:nvPr>
            <p:ph idx="1"/>
          </p:nvPr>
        </p:nvSpPr>
        <p:spPr/>
        <p:txBody>
          <a:bodyPr>
            <a:normAutofit fontScale="77500" lnSpcReduction="20000"/>
          </a:bodyPr>
          <a:lstStyle/>
          <a:p>
            <a:pPr>
              <a:buNone/>
            </a:pPr>
            <a:r>
              <a:rPr lang="en-US" dirty="0"/>
              <a:t>Problems with informed consent:</a:t>
            </a:r>
          </a:p>
          <a:p>
            <a:pPr>
              <a:buNone/>
            </a:pPr>
            <a:endParaRPr lang="en-US" dirty="0"/>
          </a:p>
          <a:p>
            <a:pPr marL="514350" indent="-514350">
              <a:buAutoNum type="arabicPeriod"/>
            </a:pPr>
            <a:r>
              <a:rPr lang="en-US" dirty="0"/>
              <a:t>Some patients do not understand medical information</a:t>
            </a:r>
          </a:p>
          <a:p>
            <a:pPr marL="514350" indent="-514350">
              <a:buAutoNum type="arabicPeriod"/>
            </a:pPr>
            <a:r>
              <a:rPr lang="en-US" dirty="0"/>
              <a:t>Some patients do not want to make decisions (see prior case)</a:t>
            </a:r>
          </a:p>
          <a:p>
            <a:pPr marL="514350" indent="-514350">
              <a:buAutoNum type="arabicPeriod"/>
            </a:pPr>
            <a:r>
              <a:rPr lang="en-US" dirty="0"/>
              <a:t>Patients might not want to make decisions individually</a:t>
            </a:r>
          </a:p>
          <a:p>
            <a:pPr marL="514350" indent="-514350">
              <a:buAutoNum type="arabicPeriod"/>
            </a:pPr>
            <a:r>
              <a:rPr lang="en-US" dirty="0"/>
              <a:t>Patients often decide without deliberating about risks and benefits</a:t>
            </a:r>
          </a:p>
          <a:p>
            <a:pPr marL="514350" indent="-514350">
              <a:buAutoNum type="arabicPeriod"/>
            </a:pPr>
            <a:r>
              <a:rPr lang="en-US" dirty="0"/>
              <a:t>Patients cannot anticipate how they will react to future conditions</a:t>
            </a:r>
          </a:p>
          <a:p>
            <a:pPr marL="514350" indent="-514350">
              <a:buAutoNum type="arabicPeriod"/>
            </a:pPr>
            <a:r>
              <a:rPr lang="en-US" dirty="0"/>
              <a:t>Patients make decisions that contradict their best interests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a:t>
            </a:r>
            <a:r>
              <a:rPr lang="en-US"/>
              <a:t>in Medicine</a:t>
            </a:r>
            <a:br>
              <a:rPr lang="en-US"/>
            </a:br>
            <a:r>
              <a:rPr lang="en-US"/>
              <a:t>41</a:t>
            </a:r>
          </a:p>
        </p:txBody>
      </p:sp>
      <p:sp>
        <p:nvSpPr>
          <p:cNvPr id="3" name="Content Placeholder 2"/>
          <p:cNvSpPr>
            <a:spLocks noGrp="1"/>
          </p:cNvSpPr>
          <p:nvPr>
            <p:ph idx="1"/>
          </p:nvPr>
        </p:nvSpPr>
        <p:spPr/>
        <p:txBody>
          <a:bodyPr>
            <a:normAutofit/>
          </a:bodyPr>
          <a:lstStyle/>
          <a:p>
            <a:pPr>
              <a:buNone/>
            </a:pPr>
            <a:r>
              <a:rPr lang="en-US" dirty="0"/>
              <a:t>Is health care a right or a privilege?</a:t>
            </a:r>
          </a:p>
        </p:txBody>
      </p:sp>
      <p:pic>
        <p:nvPicPr>
          <p:cNvPr id="4" name="Picture 3"/>
          <p:cNvPicPr/>
          <p:nvPr/>
        </p:nvPicPr>
        <p:blipFill>
          <a:blip r:embed="rId2"/>
          <a:srcRect/>
          <a:stretch>
            <a:fillRect/>
          </a:stretch>
        </p:blipFill>
        <p:spPr bwMode="auto">
          <a:xfrm>
            <a:off x="1524000" y="2209800"/>
            <a:ext cx="5486400" cy="3939144"/>
          </a:xfrm>
          <a:prstGeom prst="rect">
            <a:avLst/>
          </a:prstGeom>
          <a:noFill/>
          <a:ln w="9525">
            <a:noFill/>
            <a:miter lim="800000"/>
            <a:headEnd/>
            <a:tailEnd/>
          </a:ln>
        </p:spPr>
      </p:pic>
      <p:pic>
        <p:nvPicPr>
          <p:cNvPr id="5" name="Picture 4"/>
          <p:cNvPicPr/>
          <p:nvPr/>
        </p:nvPicPr>
        <p:blipFill>
          <a:blip r:embed="rId2"/>
          <a:srcRect/>
          <a:stretch>
            <a:fillRect/>
          </a:stretch>
        </p:blipFill>
        <p:spPr bwMode="auto">
          <a:xfrm>
            <a:off x="1524000" y="2209800"/>
            <a:ext cx="5486400" cy="393914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42</a:t>
            </a:r>
          </a:p>
        </p:txBody>
      </p:sp>
      <p:pic>
        <p:nvPicPr>
          <p:cNvPr id="4" name="Picture 3"/>
          <p:cNvPicPr/>
          <p:nvPr/>
        </p:nvPicPr>
        <p:blipFill>
          <a:blip r:embed="rId3"/>
          <a:srcRect/>
          <a:stretch>
            <a:fillRect/>
          </a:stretch>
        </p:blipFill>
        <p:spPr bwMode="auto">
          <a:xfrm>
            <a:off x="1905000" y="1371600"/>
            <a:ext cx="5486400" cy="5486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43</a:t>
            </a:r>
          </a:p>
        </p:txBody>
      </p:sp>
      <p:sp>
        <p:nvSpPr>
          <p:cNvPr id="3" name="Content Placeholder 2"/>
          <p:cNvSpPr>
            <a:spLocks noGrp="1"/>
          </p:cNvSpPr>
          <p:nvPr>
            <p:ph idx="1"/>
          </p:nvPr>
        </p:nvSpPr>
        <p:spPr/>
        <p:txBody>
          <a:bodyPr/>
          <a:lstStyle/>
          <a:p>
            <a:r>
              <a:rPr lang="en-US" dirty="0"/>
              <a:t>A 56 year old man has been disabled with chronic back pain for 10 years.  Extensive evaluations including an MRI have been negative.  Exercise and physical therapy have provided only minor improvement.  After changing health insurance plans, the patient visits a new physician and requests a refill for eight 160 mg. tablets of </a:t>
            </a:r>
            <a:r>
              <a:rPr lang="en-US" dirty="0" err="1"/>
              <a:t>oxycodone</a:t>
            </a:r>
            <a:r>
              <a:rPr lang="en-US" dirty="0"/>
              <a:t> (</a:t>
            </a:r>
            <a:r>
              <a:rPr lang="en-US" dirty="0" err="1"/>
              <a:t>Oxycontin</a:t>
            </a:r>
            <a:r>
              <a:rPr lang="en-US" dirty="0"/>
              <a:t>) daily.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44</a:t>
            </a:r>
          </a:p>
        </p:txBody>
      </p:sp>
      <p:sp>
        <p:nvSpPr>
          <p:cNvPr id="3" name="Content Placeholder 2"/>
          <p:cNvSpPr>
            <a:spLocks noGrp="1"/>
          </p:cNvSpPr>
          <p:nvPr>
            <p:ph idx="1"/>
          </p:nvPr>
        </p:nvSpPr>
        <p:spPr/>
        <p:txBody>
          <a:bodyPr/>
          <a:lstStyle/>
          <a:p>
            <a:r>
              <a:rPr lang="en-US" dirty="0"/>
              <a:t>He says that he has not changed the dosage in several years.  His new physician does not prescribe </a:t>
            </a:r>
            <a:r>
              <a:rPr lang="en-US" dirty="0" err="1"/>
              <a:t>opioids</a:t>
            </a:r>
            <a:r>
              <a:rPr lang="en-US" dirty="0"/>
              <a:t> at this strength and dosage for chronic pain.  She wants to wean the patient off </a:t>
            </a:r>
            <a:r>
              <a:rPr lang="en-US" dirty="0" err="1"/>
              <a:t>opioids</a:t>
            </a:r>
            <a:r>
              <a:rPr lang="en-US" dirty="0"/>
              <a:t> and to help him live an active life despite the pain.  The patient refuses a referral to a pain clinic.  “I know that </a:t>
            </a:r>
            <a:r>
              <a:rPr lang="en-US" dirty="0" err="1"/>
              <a:t>Oxycontin</a:t>
            </a:r>
            <a:r>
              <a:rPr lang="en-US" dirty="0"/>
              <a:t> works.  Nothing else helps me,” he states.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45</a:t>
            </a:r>
          </a:p>
        </p:txBody>
      </p:sp>
      <p:sp>
        <p:nvSpPr>
          <p:cNvPr id="3" name="Content Placeholder 2"/>
          <p:cNvSpPr>
            <a:spLocks noGrp="1"/>
          </p:cNvSpPr>
          <p:nvPr>
            <p:ph idx="1"/>
          </p:nvPr>
        </p:nvSpPr>
        <p:spPr/>
        <p:txBody>
          <a:bodyPr>
            <a:normAutofit fontScale="85000" lnSpcReduction="20000"/>
          </a:bodyPr>
          <a:lstStyle/>
          <a:p>
            <a:r>
              <a:rPr lang="en-US" dirty="0"/>
              <a:t>Risks of treatment are significant.  These include abuse, diversion, addiction, and lack of objective data to assess pain.  Benefits to the patient are also significant.  These include reduction of severe pain and enhancing function. </a:t>
            </a:r>
          </a:p>
          <a:p>
            <a:r>
              <a:rPr lang="en-US" dirty="0"/>
              <a:t>February 24, 2017 - The number of deadly heroin overdoses in the United States more than quadrupled from 2010 to 2015, as the price of the drug dropped and its potency increased. There were 12,989 overdose deaths involving heroin in 2015, according to the National Center for Health Statistics, compared with 3,036 such fatalities five years earlier.</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46</a:t>
            </a:r>
          </a:p>
        </p:txBody>
      </p:sp>
      <p:sp>
        <p:nvSpPr>
          <p:cNvPr id="3" name="Content Placeholder 2"/>
          <p:cNvSpPr>
            <a:spLocks noGrp="1"/>
          </p:cNvSpPr>
          <p:nvPr>
            <p:ph idx="1"/>
          </p:nvPr>
        </p:nvSpPr>
        <p:spPr/>
        <p:txBody>
          <a:bodyPr>
            <a:normAutofit fontScale="92500" lnSpcReduction="10000"/>
          </a:bodyPr>
          <a:lstStyle/>
          <a:p>
            <a:pPr>
              <a:buNone/>
            </a:pPr>
            <a:r>
              <a:rPr lang="en-US" dirty="0"/>
              <a:t>Confidentiality:</a:t>
            </a:r>
          </a:p>
          <a:p>
            <a:pPr>
              <a:buNone/>
            </a:pPr>
            <a:endParaRPr lang="en-US" dirty="0"/>
          </a:p>
          <a:p>
            <a:pPr>
              <a:buNone/>
            </a:pPr>
            <a:r>
              <a:rPr lang="en-US" dirty="0"/>
              <a:t>A 32 year old woman is admitted to the hospital after a serious MVA.  She is disoriented and confused.  The patient’s sister requests that the patient’s husband not be given any information.  The patient has previously told the physician about her hostile divorce proceedings.  The husband, however, learns that she is hospitalized and inquires about her condition.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47</a:t>
            </a:r>
          </a:p>
        </p:txBody>
      </p:sp>
      <p:sp>
        <p:nvSpPr>
          <p:cNvPr id="3" name="Content Placeholder 2"/>
          <p:cNvSpPr>
            <a:spLocks noGrp="1"/>
          </p:cNvSpPr>
          <p:nvPr>
            <p:ph idx="1"/>
          </p:nvPr>
        </p:nvSpPr>
        <p:spPr/>
        <p:txBody>
          <a:bodyPr>
            <a:normAutofit fontScale="92500" lnSpcReduction="10000"/>
          </a:bodyPr>
          <a:lstStyle/>
          <a:p>
            <a:pPr>
              <a:buNone/>
            </a:pPr>
            <a:r>
              <a:rPr lang="en-US" dirty="0"/>
              <a:t>Confidentiality (Cont.):</a:t>
            </a:r>
          </a:p>
          <a:p>
            <a:pPr>
              <a:buNone/>
            </a:pPr>
            <a:r>
              <a:rPr lang="en-US" dirty="0"/>
              <a:t>HIPAA privacy regulations as well as state privacy laws indicate a need to notify patients that relatives will be informed in an emergency unless the patient requests that they not be.  In ethical terms, the physician can presume that patients would want their relatives notified.  In this case, the presumption no longer holds.  The physician should refer the husband to the patient’s sister or other relatives for details.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48</a:t>
            </a:r>
          </a:p>
        </p:txBody>
      </p:sp>
      <p:sp>
        <p:nvSpPr>
          <p:cNvPr id="3" name="Content Placeholder 2"/>
          <p:cNvSpPr>
            <a:spLocks noGrp="1"/>
          </p:cNvSpPr>
          <p:nvPr>
            <p:ph idx="1"/>
          </p:nvPr>
        </p:nvSpPr>
        <p:spPr/>
        <p:txBody>
          <a:bodyPr/>
          <a:lstStyle/>
          <a:p>
            <a:pPr>
              <a:buNone/>
            </a:pPr>
            <a:r>
              <a:rPr lang="en-US" dirty="0"/>
              <a:t>Confidentiality (Cont.) – When to disclose?</a:t>
            </a:r>
          </a:p>
          <a:p>
            <a:pPr>
              <a:buNone/>
            </a:pPr>
            <a:endParaRPr lang="en-US" dirty="0"/>
          </a:p>
          <a:p>
            <a:pPr marL="514350" indent="-514350">
              <a:buAutoNum type="arabicPeriod"/>
            </a:pPr>
            <a:r>
              <a:rPr lang="en-US" dirty="0"/>
              <a:t>Disclosure to relatives and friends?</a:t>
            </a:r>
          </a:p>
          <a:p>
            <a:pPr marL="514350" indent="-514350">
              <a:buAutoNum type="arabicPeriod"/>
            </a:pPr>
            <a:r>
              <a:rPr lang="en-US" dirty="0"/>
              <a:t>Information about public figures?</a:t>
            </a:r>
          </a:p>
          <a:p>
            <a:pPr marL="514350" indent="-514350">
              <a:buAutoNum type="arabicPeriod"/>
            </a:pPr>
            <a:r>
              <a:rPr lang="en-US" dirty="0"/>
              <a:t>Omitting sensitive information from medical records?</a:t>
            </a:r>
          </a:p>
          <a:p>
            <a:pPr marL="514350" indent="-514350">
              <a:buAutoNum type="arabicPeriod"/>
            </a:pPr>
            <a:r>
              <a:rPr lang="en-US" dirty="0"/>
              <a:t>Overriding confidentiality to protect third parties?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4</a:t>
            </a:r>
          </a:p>
        </p:txBody>
      </p:sp>
      <p:sp>
        <p:nvSpPr>
          <p:cNvPr id="3" name="Content Placeholder 2"/>
          <p:cNvSpPr>
            <a:spLocks noGrp="1"/>
          </p:cNvSpPr>
          <p:nvPr>
            <p:ph idx="1"/>
          </p:nvPr>
        </p:nvSpPr>
        <p:spPr/>
        <p:txBody>
          <a:bodyPr>
            <a:normAutofit fontScale="92500"/>
          </a:bodyPr>
          <a:lstStyle/>
          <a:p>
            <a:r>
              <a:rPr lang="en-US" dirty="0"/>
              <a:t>Medical ethics generally fall into several categories (cont.):</a:t>
            </a:r>
          </a:p>
          <a:p>
            <a:r>
              <a:rPr lang="en-US" dirty="0"/>
              <a:t>Health Policy – Public policies that set the context in which physicians deliver care to patients.  This can involve health insurance, access to care for the uninsured, allocation of scarce resources,  public health polices (e.g., reporting communicable diseases),  and state laws regarding end-of-life care and confidentiality.</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49</a:t>
            </a:r>
          </a:p>
        </p:txBody>
      </p:sp>
      <p:sp>
        <p:nvSpPr>
          <p:cNvPr id="3" name="Content Placeholder 2"/>
          <p:cNvSpPr>
            <a:spLocks noGrp="1"/>
          </p:cNvSpPr>
          <p:nvPr>
            <p:ph idx="1"/>
          </p:nvPr>
        </p:nvSpPr>
        <p:spPr/>
        <p:txBody>
          <a:bodyPr>
            <a:normAutofit fontScale="92500"/>
          </a:bodyPr>
          <a:lstStyle/>
          <a:p>
            <a:pPr>
              <a:buNone/>
            </a:pPr>
            <a:r>
              <a:rPr lang="en-US" dirty="0"/>
              <a:t>Avoiding deception and nondisclosure:</a:t>
            </a:r>
          </a:p>
          <a:p>
            <a:pPr>
              <a:buNone/>
            </a:pPr>
            <a:endParaRPr lang="en-US" dirty="0"/>
          </a:p>
          <a:p>
            <a:pPr>
              <a:buNone/>
            </a:pPr>
            <a:r>
              <a:rPr lang="en-US" dirty="0"/>
              <a:t>Mr. Z, a 75 year old Cantonese-speaking man, with a change in bowel habits and weight loss is found to have a carcinoma of the colon.  The daughter and son ask the physician not to tell their father that he has cancer.  They say that people in his generation are not told they have cancer and that if Mr. Z is told he will lose hope.</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50</a:t>
            </a:r>
          </a:p>
        </p:txBody>
      </p:sp>
      <p:sp>
        <p:nvSpPr>
          <p:cNvPr id="3" name="Content Placeholder 2"/>
          <p:cNvSpPr>
            <a:spLocks noGrp="1"/>
          </p:cNvSpPr>
          <p:nvPr>
            <p:ph idx="1"/>
          </p:nvPr>
        </p:nvSpPr>
        <p:spPr/>
        <p:txBody>
          <a:bodyPr>
            <a:normAutofit fontScale="62500" lnSpcReduction="20000"/>
          </a:bodyPr>
          <a:lstStyle/>
          <a:p>
            <a:pPr>
              <a:buNone/>
            </a:pPr>
            <a:r>
              <a:rPr lang="en-US" dirty="0"/>
              <a:t>Reasons for deception or non-disclosure:</a:t>
            </a:r>
          </a:p>
          <a:p>
            <a:pPr>
              <a:buNone/>
            </a:pPr>
            <a:endParaRPr lang="en-US" dirty="0"/>
          </a:p>
          <a:p>
            <a:pPr marL="514350" indent="-514350">
              <a:buAutoNum type="arabicPeriod"/>
            </a:pPr>
            <a:r>
              <a:rPr lang="en-US" dirty="0"/>
              <a:t>May prevent serious harm to patient (e.g., lose hope, refuse treatment, or become depressed)</a:t>
            </a:r>
          </a:p>
          <a:p>
            <a:pPr marL="514350" indent="-514350">
              <a:buAutoNum type="arabicPeriod"/>
            </a:pPr>
            <a:r>
              <a:rPr lang="en-US" dirty="0"/>
              <a:t>Deception is culturally appropriate:</a:t>
            </a:r>
          </a:p>
          <a:p>
            <a:pPr marL="514350" indent="-514350" algn="ctr">
              <a:buNone/>
            </a:pPr>
            <a:endParaRPr lang="en-US" dirty="0"/>
          </a:p>
          <a:p>
            <a:pPr marL="514350" indent="-514350" algn="ctr">
              <a:buNone/>
            </a:pPr>
            <a:r>
              <a:rPr lang="en-US" u="sng" dirty="0"/>
              <a:t>Percentage of patients who want to be told if they have cancer:</a:t>
            </a:r>
          </a:p>
          <a:p>
            <a:pPr marL="514350" indent="-514350" algn="ctr">
              <a:buNone/>
            </a:pPr>
            <a:endParaRPr lang="en-US" dirty="0"/>
          </a:p>
          <a:p>
            <a:pPr marL="514350" indent="-514350" algn="ctr">
              <a:buNone/>
            </a:pPr>
            <a:r>
              <a:rPr lang="en-US" dirty="0"/>
              <a:t>87% of European Americans</a:t>
            </a:r>
          </a:p>
          <a:p>
            <a:pPr marL="514350" indent="-514350" algn="ctr">
              <a:buNone/>
            </a:pPr>
            <a:r>
              <a:rPr lang="en-US" dirty="0"/>
              <a:t>89% of African Americans</a:t>
            </a:r>
          </a:p>
          <a:p>
            <a:pPr marL="514350" indent="-514350" algn="ctr">
              <a:buNone/>
            </a:pPr>
            <a:r>
              <a:rPr lang="en-US" dirty="0"/>
              <a:t>65% of Mexican Americans</a:t>
            </a:r>
          </a:p>
          <a:p>
            <a:pPr marL="514350" indent="-514350" algn="ctr">
              <a:buNone/>
            </a:pPr>
            <a:r>
              <a:rPr lang="en-US" dirty="0"/>
              <a:t>47% of Korean Americans</a:t>
            </a:r>
          </a:p>
          <a:p>
            <a:pPr marL="514350" indent="-514350">
              <a:buNone/>
            </a:pPr>
            <a:endParaRPr lang="en-US" dirty="0"/>
          </a:p>
          <a:p>
            <a:pPr marL="514350" indent="-514350">
              <a:buNone/>
            </a:pPr>
            <a:r>
              <a:rPr lang="en-US" dirty="0"/>
              <a:t>3. 	Deception may enhance patient autonomy</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51</a:t>
            </a:r>
          </a:p>
        </p:txBody>
      </p:sp>
      <p:sp>
        <p:nvSpPr>
          <p:cNvPr id="3" name="Content Placeholder 2"/>
          <p:cNvSpPr>
            <a:spLocks noGrp="1"/>
          </p:cNvSpPr>
          <p:nvPr>
            <p:ph idx="1"/>
          </p:nvPr>
        </p:nvSpPr>
        <p:spPr/>
        <p:txBody>
          <a:bodyPr>
            <a:normAutofit fontScale="85000" lnSpcReduction="10000"/>
          </a:bodyPr>
          <a:lstStyle/>
          <a:p>
            <a:pPr>
              <a:buNone/>
            </a:pPr>
            <a:r>
              <a:rPr lang="en-US" dirty="0"/>
              <a:t>Reasons against deception and non-disclosure:</a:t>
            </a:r>
          </a:p>
          <a:p>
            <a:pPr>
              <a:buNone/>
            </a:pPr>
            <a:endParaRPr lang="en-US" dirty="0"/>
          </a:p>
          <a:p>
            <a:pPr marL="514350" indent="-514350">
              <a:buAutoNum type="arabicPeriod"/>
            </a:pPr>
            <a:r>
              <a:rPr lang="en-US" dirty="0"/>
              <a:t>Most patients want to know their diagnosis and options for care (94% of US patients)</a:t>
            </a:r>
          </a:p>
          <a:p>
            <a:pPr marL="514350" indent="-514350">
              <a:buAutoNum type="arabicPeriod"/>
            </a:pPr>
            <a:r>
              <a:rPr lang="en-US" dirty="0"/>
              <a:t>Patients need information for decisions</a:t>
            </a:r>
          </a:p>
          <a:p>
            <a:pPr marL="514350" indent="-514350">
              <a:buAutoNum type="arabicPeriod"/>
            </a:pPr>
            <a:r>
              <a:rPr lang="en-US" dirty="0"/>
              <a:t>Disclosure is more beneficial than harmful consequences</a:t>
            </a:r>
          </a:p>
          <a:p>
            <a:pPr marL="514350" indent="-514350">
              <a:buAutoNum type="arabicPeriod"/>
            </a:pPr>
            <a:r>
              <a:rPr lang="en-US" dirty="0"/>
              <a:t>Deception and non-disclosure require more deception</a:t>
            </a:r>
          </a:p>
          <a:p>
            <a:pPr marL="514350" indent="-514350">
              <a:buAutoNum type="arabicPeriod"/>
            </a:pPr>
            <a:r>
              <a:rPr lang="en-US" dirty="0"/>
              <a:t>Deception and non-disclosure might be impossible, especially in a hospital setting</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52</a:t>
            </a:r>
          </a:p>
        </p:txBody>
      </p:sp>
      <p:sp>
        <p:nvSpPr>
          <p:cNvPr id="3" name="Content Placeholder 2"/>
          <p:cNvSpPr>
            <a:spLocks noGrp="1"/>
          </p:cNvSpPr>
          <p:nvPr>
            <p:ph idx="1"/>
          </p:nvPr>
        </p:nvSpPr>
        <p:spPr/>
        <p:txBody>
          <a:bodyPr>
            <a:normAutofit fontScale="92500" lnSpcReduction="20000"/>
          </a:bodyPr>
          <a:lstStyle/>
          <a:p>
            <a:pPr>
              <a:buNone/>
            </a:pPr>
            <a:r>
              <a:rPr lang="en-US" dirty="0"/>
              <a:t>Deceiving a patient to administer needed information:</a:t>
            </a:r>
          </a:p>
          <a:p>
            <a:pPr>
              <a:buNone/>
            </a:pPr>
            <a:endParaRPr lang="en-US" dirty="0"/>
          </a:p>
          <a:p>
            <a:pPr>
              <a:buNone/>
            </a:pPr>
            <a:r>
              <a:rPr lang="en-US" dirty="0" err="1"/>
              <a:t>Mr</a:t>
            </a:r>
            <a:r>
              <a:rPr lang="en-US" dirty="0"/>
              <a:t> E., a 32-year-old man with bipolar disorder, discontinued his medications and developed mania.  He formed a specific plan to murder his father and kill himself.  Mr. E’s sister persuaded him to come to the emergency department (ED) but he would not let anyone touch him or examine him and refused medications or admission.</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53</a:t>
            </a:r>
          </a:p>
        </p:txBody>
      </p:sp>
      <p:sp>
        <p:nvSpPr>
          <p:cNvPr id="3" name="Content Placeholder 2"/>
          <p:cNvSpPr>
            <a:spLocks noGrp="1"/>
          </p:cNvSpPr>
          <p:nvPr>
            <p:ph idx="1"/>
          </p:nvPr>
        </p:nvSpPr>
        <p:spPr/>
        <p:txBody>
          <a:bodyPr>
            <a:normAutofit fontScale="85000" lnSpcReduction="10000"/>
          </a:bodyPr>
          <a:lstStyle/>
          <a:p>
            <a:pPr>
              <a:buNone/>
            </a:pPr>
            <a:r>
              <a:rPr lang="en-US" dirty="0"/>
              <a:t>Deceiving a patient to administer needed information (cont.)</a:t>
            </a:r>
          </a:p>
          <a:p>
            <a:pPr>
              <a:buNone/>
            </a:pPr>
            <a:endParaRPr lang="en-US" dirty="0"/>
          </a:p>
          <a:p>
            <a:pPr>
              <a:buNone/>
            </a:pPr>
            <a:r>
              <a:rPr lang="en-US" dirty="0"/>
              <a:t>She said that previous violent confrontations with ED staff during periods of mania had caused physical and psychological injury. Mr. E’s sister agreed to injecting haloperidol and </a:t>
            </a:r>
            <a:r>
              <a:rPr lang="en-US" dirty="0" err="1"/>
              <a:t>lorazepam</a:t>
            </a:r>
            <a:r>
              <a:rPr lang="en-US" dirty="0"/>
              <a:t> into a sealed juice container and gave him the juice.  These events were documented in the medical record.  Mr. E accepted the drink, and 45 minutes later was calm, cooperative, and agreeable to psychiatric hospitalization.</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54</a:t>
            </a:r>
          </a:p>
        </p:txBody>
      </p:sp>
      <p:sp>
        <p:nvSpPr>
          <p:cNvPr id="3" name="Content Placeholder 2"/>
          <p:cNvSpPr>
            <a:spLocks noGrp="1"/>
          </p:cNvSpPr>
          <p:nvPr>
            <p:ph idx="1"/>
          </p:nvPr>
        </p:nvSpPr>
        <p:spPr/>
        <p:txBody>
          <a:bodyPr/>
          <a:lstStyle/>
          <a:p>
            <a:pPr>
              <a:buNone/>
            </a:pPr>
            <a:r>
              <a:rPr lang="en-US" dirty="0"/>
              <a:t>Reasons in favor of deception:</a:t>
            </a:r>
          </a:p>
          <a:p>
            <a:pPr>
              <a:buNone/>
            </a:pPr>
            <a:endParaRPr lang="en-US" dirty="0"/>
          </a:p>
          <a:p>
            <a:pPr marL="514350" indent="-514350">
              <a:buAutoNum type="arabicPeriod"/>
            </a:pPr>
            <a:r>
              <a:rPr lang="en-US" dirty="0"/>
              <a:t>There are no less problematic alternatives (last resort)</a:t>
            </a:r>
          </a:p>
          <a:p>
            <a:pPr marL="514350" indent="-514350">
              <a:buAutoNum type="arabicPeriod"/>
            </a:pPr>
            <a:r>
              <a:rPr lang="en-US" dirty="0"/>
              <a:t>Medication would restore patient’s ability to make an informed decision</a:t>
            </a:r>
          </a:p>
          <a:p>
            <a:pPr marL="514350" indent="-514350">
              <a:buAutoNum type="arabicPeriod"/>
            </a:pPr>
            <a:r>
              <a:rPr lang="en-US" dirty="0"/>
              <a:t>The patient’ surrogate authorizes deception</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55</a:t>
            </a:r>
          </a:p>
        </p:txBody>
      </p:sp>
      <p:sp>
        <p:nvSpPr>
          <p:cNvPr id="3" name="Content Placeholder 2"/>
          <p:cNvSpPr>
            <a:spLocks noGrp="1"/>
          </p:cNvSpPr>
          <p:nvPr>
            <p:ph idx="1"/>
          </p:nvPr>
        </p:nvSpPr>
        <p:spPr/>
        <p:txBody>
          <a:bodyPr/>
          <a:lstStyle/>
          <a:p>
            <a:pPr>
              <a:buNone/>
            </a:pPr>
            <a:r>
              <a:rPr lang="en-US" dirty="0"/>
              <a:t>Reasons against deception:</a:t>
            </a:r>
          </a:p>
          <a:p>
            <a:pPr>
              <a:buNone/>
            </a:pPr>
            <a:endParaRPr lang="en-US" dirty="0"/>
          </a:p>
          <a:p>
            <a:pPr marL="514350" indent="-514350">
              <a:buAutoNum type="arabicPeriod"/>
            </a:pPr>
            <a:r>
              <a:rPr lang="en-US" dirty="0"/>
              <a:t>Slippery slopes</a:t>
            </a:r>
          </a:p>
          <a:p>
            <a:pPr marL="514350" indent="-514350">
              <a:buAutoNum type="arabicPeriod"/>
            </a:pPr>
            <a:r>
              <a:rPr lang="en-US" dirty="0"/>
              <a:t>Long-term and indirect consequences/potential for abuse</a:t>
            </a:r>
          </a:p>
          <a:p>
            <a:pPr marL="514350" indent="-514350">
              <a:buAutoNum type="arabicPeriod"/>
            </a:pPr>
            <a:r>
              <a:rPr lang="en-US" dirty="0"/>
              <a:t>Legal/moral objections</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56</a:t>
            </a:r>
          </a:p>
        </p:txBody>
      </p:sp>
      <p:sp>
        <p:nvSpPr>
          <p:cNvPr id="3" name="Content Placeholder 2"/>
          <p:cNvSpPr>
            <a:spLocks noGrp="1"/>
          </p:cNvSpPr>
          <p:nvPr>
            <p:ph idx="1"/>
          </p:nvPr>
        </p:nvSpPr>
        <p:spPr/>
        <p:txBody>
          <a:bodyPr>
            <a:normAutofit fontScale="85000" lnSpcReduction="20000"/>
          </a:bodyPr>
          <a:lstStyle/>
          <a:p>
            <a:pPr>
              <a:buNone/>
            </a:pPr>
            <a:r>
              <a:rPr lang="en-US" dirty="0"/>
              <a:t>Disagreements in care:</a:t>
            </a:r>
          </a:p>
          <a:p>
            <a:pPr>
              <a:buNone/>
            </a:pPr>
            <a:endParaRPr lang="en-US" baseline="-25000" dirty="0"/>
          </a:p>
          <a:p>
            <a:pPr>
              <a:buNone/>
            </a:pPr>
            <a:r>
              <a:rPr lang="en-US" dirty="0"/>
              <a:t>Mr. H was a 29-year-old man with end-stage cystic fibrosis who was admitted to the hospital for antibiotics and respiratory therapy  He was emaciated, required home oxygen, and was short of breath walking around his home.  During conversations, he often paused to catch his breath or to cough up thick secretions.  Lung transplantation was not an option for him because of recurrent aspiration pneumonia. He requests that “everything be done, because I’m not ready to die until the Good Lord tells me it’s time.” </a:t>
            </a:r>
            <a:endParaRPr lang="en-US" baseline="-25000"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57</a:t>
            </a:r>
          </a:p>
        </p:txBody>
      </p:sp>
      <p:sp>
        <p:nvSpPr>
          <p:cNvPr id="3" name="Content Placeholder 2"/>
          <p:cNvSpPr>
            <a:spLocks noGrp="1"/>
          </p:cNvSpPr>
          <p:nvPr>
            <p:ph idx="1"/>
          </p:nvPr>
        </p:nvSpPr>
        <p:spPr/>
        <p:txBody>
          <a:bodyPr/>
          <a:lstStyle/>
          <a:p>
            <a:pPr>
              <a:buNone/>
            </a:pPr>
            <a:r>
              <a:rPr lang="en-US" dirty="0"/>
              <a:t>Ethical considerations:</a:t>
            </a:r>
          </a:p>
          <a:p>
            <a:pPr>
              <a:buNone/>
            </a:pPr>
            <a:endParaRPr lang="en-US" dirty="0"/>
          </a:p>
          <a:p>
            <a:pPr marL="514350" indent="-514350">
              <a:buAutoNum type="arabicPeriod"/>
            </a:pPr>
            <a:r>
              <a:rPr lang="en-US" dirty="0"/>
              <a:t>Requests that “everything be done” – define</a:t>
            </a:r>
          </a:p>
          <a:p>
            <a:pPr marL="514350" indent="-514350">
              <a:buAutoNum type="arabicPeriod"/>
            </a:pPr>
            <a:r>
              <a:rPr lang="en-US" dirty="0"/>
              <a:t>Religious based insistence on interventions</a:t>
            </a:r>
          </a:p>
          <a:p>
            <a:pPr marL="514350" indent="-514350">
              <a:buAutoNum type="arabicPeriod"/>
            </a:pPr>
            <a:r>
              <a:rPr lang="en-US" dirty="0"/>
              <a:t>Request for interventions that cause the patient’s suffering</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58</a:t>
            </a:r>
          </a:p>
        </p:txBody>
      </p:sp>
      <p:sp>
        <p:nvSpPr>
          <p:cNvPr id="3" name="Content Placeholder 2"/>
          <p:cNvSpPr>
            <a:spLocks noGrp="1"/>
          </p:cNvSpPr>
          <p:nvPr>
            <p:ph idx="1"/>
          </p:nvPr>
        </p:nvSpPr>
        <p:spPr/>
        <p:txBody>
          <a:bodyPr>
            <a:normAutofit fontScale="92500" lnSpcReduction="10000"/>
          </a:bodyPr>
          <a:lstStyle/>
          <a:p>
            <a:pPr>
              <a:buNone/>
            </a:pPr>
            <a:r>
              <a:rPr lang="en-US" dirty="0"/>
              <a:t>Recommendations:</a:t>
            </a:r>
          </a:p>
          <a:p>
            <a:pPr>
              <a:buNone/>
            </a:pPr>
            <a:endParaRPr lang="en-US" dirty="0"/>
          </a:p>
          <a:p>
            <a:pPr marL="514350" indent="-514350">
              <a:buAutoNum type="arabicPeriod"/>
            </a:pPr>
            <a:r>
              <a:rPr lang="en-US" dirty="0"/>
              <a:t>Understand the patient’s or surrogate’s perspective</a:t>
            </a:r>
          </a:p>
          <a:p>
            <a:pPr marL="514350" indent="-514350">
              <a:buAutoNum type="arabicPeriod"/>
            </a:pPr>
            <a:r>
              <a:rPr lang="en-US" dirty="0"/>
              <a:t>Respond to the patient’s or surrogate’s needs or emotions</a:t>
            </a:r>
          </a:p>
          <a:p>
            <a:pPr marL="514350" indent="-514350">
              <a:buAutoNum type="arabicPeriod"/>
            </a:pPr>
            <a:r>
              <a:rPr lang="en-US" dirty="0"/>
              <a:t>Be sensitive to cultural and religious issues</a:t>
            </a:r>
          </a:p>
          <a:p>
            <a:pPr marL="514350" indent="-514350">
              <a:buAutoNum type="arabicPeriod"/>
            </a:pPr>
            <a:r>
              <a:rPr lang="en-US" dirty="0"/>
              <a:t>Use time constructively </a:t>
            </a:r>
          </a:p>
          <a:p>
            <a:pPr marL="514350" indent="-514350">
              <a:buAutoNum type="arabicPeriod"/>
            </a:pPr>
            <a:r>
              <a:rPr lang="en-US" dirty="0"/>
              <a:t>Find common ground for ongoing care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5</a:t>
            </a:r>
          </a:p>
        </p:txBody>
      </p:sp>
      <p:sp>
        <p:nvSpPr>
          <p:cNvPr id="3" name="Content Placeholder 2"/>
          <p:cNvSpPr>
            <a:spLocks noGrp="1"/>
          </p:cNvSpPr>
          <p:nvPr>
            <p:ph idx="1"/>
          </p:nvPr>
        </p:nvSpPr>
        <p:spPr/>
        <p:txBody>
          <a:bodyPr/>
          <a:lstStyle/>
          <a:p>
            <a:r>
              <a:rPr lang="en-US" dirty="0"/>
              <a:t>Medical ethics generally fall into several categories (cont.):</a:t>
            </a:r>
          </a:p>
          <a:p>
            <a:r>
              <a:rPr lang="en-US" dirty="0"/>
              <a:t>Bioethics – refers to broader philosophical questions raised by biomedical advances.</a:t>
            </a:r>
          </a:p>
          <a:p>
            <a:pPr lvl="0"/>
            <a:r>
              <a:rPr lang="en-US" dirty="0"/>
              <a:t>Involves issues relating to the beginning and end of human life, all the way from issues relating to in-vitro fertilization and abortion to euthanasia and palliative care.</a:t>
            </a:r>
          </a:p>
          <a:p>
            <a:endParaRPr lang="en-US"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59</a:t>
            </a:r>
          </a:p>
        </p:txBody>
      </p:sp>
      <p:sp>
        <p:nvSpPr>
          <p:cNvPr id="3" name="Content Placeholder 2"/>
          <p:cNvSpPr>
            <a:spLocks noGrp="1"/>
          </p:cNvSpPr>
          <p:nvPr>
            <p:ph idx="1"/>
          </p:nvPr>
        </p:nvSpPr>
        <p:spPr/>
        <p:txBody>
          <a:bodyPr>
            <a:normAutofit fontScale="85000" lnSpcReduction="10000"/>
          </a:bodyPr>
          <a:lstStyle/>
          <a:p>
            <a:pPr>
              <a:buNone/>
            </a:pPr>
            <a:r>
              <a:rPr lang="en-US" dirty="0"/>
              <a:t>Florida ‘gun gag’ law provisions struck down by appeals court</a:t>
            </a:r>
          </a:p>
          <a:p>
            <a:pPr>
              <a:buNone/>
            </a:pPr>
            <a:endParaRPr lang="en-US" dirty="0"/>
          </a:p>
          <a:p>
            <a:pPr>
              <a:buNone/>
            </a:pPr>
            <a:r>
              <a:rPr lang="en-US" dirty="0"/>
              <a:t>February 23, 2017 - The 11th U.S. Circuit Court of Appeals has struck down key portions of a Florida law that restricted the ability of physicians to communicate freely with their patients about firearms safety. In an en banc decision (i.e., all the judges in the court) overturning an earlier three-judge panel ruling, the court ruled that Florida’s Firearms Owners’ Privacy Act infringes on the free speech rights of physicians.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60</a:t>
            </a:r>
          </a:p>
        </p:txBody>
      </p:sp>
      <p:sp>
        <p:nvSpPr>
          <p:cNvPr id="3" name="Content Placeholder 2"/>
          <p:cNvSpPr>
            <a:spLocks noGrp="1"/>
          </p:cNvSpPr>
          <p:nvPr>
            <p:ph idx="1"/>
          </p:nvPr>
        </p:nvSpPr>
        <p:spPr/>
        <p:txBody>
          <a:bodyPr>
            <a:normAutofit fontScale="62500" lnSpcReduction="20000"/>
          </a:bodyPr>
          <a:lstStyle/>
          <a:p>
            <a:pPr fontAlgn="base"/>
            <a:r>
              <a:rPr lang="en-US" dirty="0"/>
              <a:t>January 22, 2019 - The New York State Senate passed the Reproductive Health Act. Signed by Democratic governor Andrew Cuomo, who has long pushed for expansive abortion-rights legislation, the bill expands the state’s already liberal abortion regime to allow late-term abortions when “the patient is within twenty-four weeks from the commencement of pregnancy, or there is an absence of fetal viability, or the abortion is necessary to protect the patient’s life or health.”</a:t>
            </a:r>
          </a:p>
          <a:p>
            <a:pPr fontAlgn="base"/>
            <a:r>
              <a:rPr lang="en-US" dirty="0"/>
              <a:t>The legislation provides a further exception to permit abortion at any point during pregnancy if a health-care practitioner deems it necessary for the mother’s life or health — the exception that was defined in </a:t>
            </a:r>
            <a:r>
              <a:rPr lang="en-US" i="1" dirty="0"/>
              <a:t>Roe </a:t>
            </a:r>
            <a:r>
              <a:rPr lang="en-US" dirty="0"/>
              <a:t>companion case </a:t>
            </a:r>
            <a:r>
              <a:rPr lang="en-US" i="1" dirty="0"/>
              <a:t>Doe v. Bolton </a:t>
            </a:r>
            <a:r>
              <a:rPr lang="en-US" dirty="0"/>
              <a:t>as “all factors — physical, emotional, psychological, familial, and the woman’s age — relevant to the wellbeing of the patient.” In other words, abortion will be available to women essentially on demand up to the point of birth. The RHA will also decriminalize abortion, moving it from the state’s criminal code to the public-health code.</a:t>
            </a:r>
          </a:p>
          <a:p>
            <a:pPr marL="0" indent="0">
              <a:buNone/>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a:t>
            </a:r>
            <a:br>
              <a:rPr lang="en-US" dirty="0"/>
            </a:br>
            <a:r>
              <a:rPr lang="en-US" dirty="0"/>
              <a:t>61</a:t>
            </a:r>
          </a:p>
        </p:txBody>
      </p:sp>
      <p:sp>
        <p:nvSpPr>
          <p:cNvPr id="3" name="Content Placeholder 2"/>
          <p:cNvSpPr>
            <a:spLocks noGrp="1"/>
          </p:cNvSpPr>
          <p:nvPr>
            <p:ph idx="1"/>
          </p:nvPr>
        </p:nvSpPr>
        <p:spPr/>
        <p:txBody>
          <a:bodyPr>
            <a:normAutofit fontScale="77500" lnSpcReduction="20000"/>
          </a:bodyPr>
          <a:lstStyle/>
          <a:p>
            <a:r>
              <a:rPr lang="en-US" dirty="0"/>
              <a:t>January 28, 2019 -  Chinese investigators have determined that the doctor behind the reported birth of two babies whose </a:t>
            </a:r>
            <a:r>
              <a:rPr lang="en-US" dirty="0">
                <a:hlinkClick r:id="rId2"/>
              </a:rPr>
              <a:t>genes had been edited </a:t>
            </a:r>
            <a:r>
              <a:rPr lang="en-US" dirty="0"/>
              <a:t>in hopes of making them resistant to the AIDS virus acted on his own and will be punished for any violations of the law, a state media report said Monday. </a:t>
            </a:r>
          </a:p>
          <a:p>
            <a:r>
              <a:rPr lang="en-US" dirty="0"/>
              <a:t>Emails obtained by The Associated Press show Chinese scientist He </a:t>
            </a:r>
            <a:r>
              <a:rPr lang="en-US" dirty="0" err="1"/>
              <a:t>Jiankui</a:t>
            </a:r>
            <a:r>
              <a:rPr lang="en-US" dirty="0"/>
              <a:t> told Nobel Prize-winning scientist Craig Mello about the gene-edited babies in April 2018, months before the claim became public. Mello objected to the experiment and remained an adviser to He’s biotech company for eight more months before resigning. </a:t>
            </a:r>
          </a:p>
          <a:p>
            <a:r>
              <a:rPr lang="en-US"/>
              <a:t>December 30, 2019 - He </a:t>
            </a:r>
            <a:r>
              <a:rPr lang="en-US" dirty="0" err="1"/>
              <a:t>Jiankui</a:t>
            </a:r>
            <a:r>
              <a:rPr lang="en-US" dirty="0"/>
              <a:t> was sentenced to three years in jail for “illegal medical practices.”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9437-0E0D-F64C-BBC5-BCBBEEA0AF1C}"/>
              </a:ext>
            </a:extLst>
          </p:cNvPr>
          <p:cNvSpPr>
            <a:spLocks noGrp="1"/>
          </p:cNvSpPr>
          <p:nvPr>
            <p:ph type="title"/>
          </p:nvPr>
        </p:nvSpPr>
        <p:spPr/>
        <p:txBody>
          <a:bodyPr>
            <a:normAutofit fontScale="90000"/>
          </a:bodyPr>
          <a:lstStyle/>
          <a:p>
            <a:r>
              <a:rPr lang="en-US" dirty="0"/>
              <a:t>Ethics in Medicine</a:t>
            </a:r>
            <a:br>
              <a:rPr lang="en-US" dirty="0"/>
            </a:br>
            <a:r>
              <a:rPr lang="en-US" dirty="0"/>
              <a:t>62</a:t>
            </a:r>
          </a:p>
        </p:txBody>
      </p:sp>
      <p:sp>
        <p:nvSpPr>
          <p:cNvPr id="3" name="Content Placeholder 2">
            <a:extLst>
              <a:ext uri="{FF2B5EF4-FFF2-40B4-BE49-F238E27FC236}">
                <a16:creationId xmlns:a16="http://schemas.microsoft.com/office/drawing/2014/main" id="{DE966DE5-2791-FD41-B709-3945E93AE4C2}"/>
              </a:ext>
            </a:extLst>
          </p:cNvPr>
          <p:cNvSpPr>
            <a:spLocks noGrp="1"/>
          </p:cNvSpPr>
          <p:nvPr>
            <p:ph idx="1"/>
          </p:nvPr>
        </p:nvSpPr>
        <p:spPr>
          <a:xfrm>
            <a:off x="403412" y="1676400"/>
            <a:ext cx="8229600" cy="4525963"/>
          </a:xfrm>
        </p:spPr>
        <p:txBody>
          <a:bodyPr>
            <a:normAutofit fontScale="92500" lnSpcReduction="20000"/>
          </a:bodyPr>
          <a:lstStyle/>
          <a:p>
            <a:pPr marL="0" indent="0">
              <a:buNone/>
            </a:pPr>
            <a:r>
              <a:rPr lang="en-US" dirty="0"/>
              <a:t>On January 30, 2020, the International Health Regulations Emergency Committee of the World Health Organization declared the outbreak of Coronavirus a “</a:t>
            </a:r>
            <a:r>
              <a:rPr lang="en-US" u="sng" dirty="0">
                <a:hlinkClick r:id="rId2"/>
              </a:rPr>
              <a:t>public health emergency of international concern</a:t>
            </a:r>
            <a:r>
              <a:rPr lang="en-US" dirty="0"/>
              <a:t>.” On 1/31/2020, then Health and Human Services Secretary Alex M. Azar II declared a public health emergency for the United States to aid the nation’s healthcare community in responding to 2019-nCoV. </a:t>
            </a:r>
            <a:endParaRPr lang="en-US" b="1" dirty="0"/>
          </a:p>
          <a:p>
            <a:pPr marL="0" indent="0">
              <a:buNone/>
            </a:pPr>
            <a:r>
              <a:rPr lang="en-US" b="1" dirty="0"/>
              <a:t>5/11/2023 – Federal lifting of pandemic restrictions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03322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2597-57F0-CA42-8F3C-177369B59A8C}"/>
              </a:ext>
            </a:extLst>
          </p:cNvPr>
          <p:cNvSpPr>
            <a:spLocks noGrp="1"/>
          </p:cNvSpPr>
          <p:nvPr>
            <p:ph type="title"/>
          </p:nvPr>
        </p:nvSpPr>
        <p:spPr/>
        <p:txBody>
          <a:bodyPr>
            <a:normAutofit fontScale="90000"/>
          </a:bodyPr>
          <a:lstStyle/>
          <a:p>
            <a:r>
              <a:rPr lang="en-US" dirty="0"/>
              <a:t>Ethics in Medicine</a:t>
            </a:r>
            <a:br>
              <a:rPr lang="en-US" dirty="0"/>
            </a:br>
            <a:r>
              <a:rPr lang="en-US" dirty="0"/>
              <a:t>63</a:t>
            </a:r>
          </a:p>
        </p:txBody>
      </p:sp>
      <p:sp>
        <p:nvSpPr>
          <p:cNvPr id="3" name="Content Placeholder 2">
            <a:extLst>
              <a:ext uri="{FF2B5EF4-FFF2-40B4-BE49-F238E27FC236}">
                <a16:creationId xmlns:a16="http://schemas.microsoft.com/office/drawing/2014/main" id="{50BC47F2-677E-414F-875D-0BE11F4510A0}"/>
              </a:ext>
            </a:extLst>
          </p:cNvPr>
          <p:cNvSpPr>
            <a:spLocks noGrp="1"/>
          </p:cNvSpPr>
          <p:nvPr>
            <p:ph idx="1"/>
          </p:nvPr>
        </p:nvSpPr>
        <p:spPr/>
        <p:txBody>
          <a:bodyPr/>
          <a:lstStyle/>
          <a:p>
            <a:r>
              <a:rPr lang="en-US" dirty="0"/>
              <a:t>Recommended Texts: </a:t>
            </a:r>
          </a:p>
          <a:p>
            <a:r>
              <a:rPr lang="en-US" dirty="0"/>
              <a:t>Resolving Ethical Dilemmas – A Guide For Clinicians – Bernard Lo, MD</a:t>
            </a:r>
          </a:p>
          <a:p>
            <a:r>
              <a:rPr lang="en-US" dirty="0"/>
              <a:t>Case Studies in Biomedical Ethics – Decision-Making, Principles, and Cases – Robert M. </a:t>
            </a:r>
            <a:r>
              <a:rPr lang="en-US" dirty="0" err="1"/>
              <a:t>Veach</a:t>
            </a:r>
            <a:r>
              <a:rPr lang="en-US" dirty="0"/>
              <a:t> and Amy M. Haddad  (Commonly used textbook in Bioethics classes)</a:t>
            </a:r>
          </a:p>
          <a:p>
            <a:endParaRPr lang="en-US" dirty="0"/>
          </a:p>
        </p:txBody>
      </p:sp>
    </p:spTree>
    <p:extLst>
      <p:ext uri="{BB962C8B-B14F-4D97-AF65-F5344CB8AC3E}">
        <p14:creationId xmlns:p14="http://schemas.microsoft.com/office/powerpoint/2010/main" val="1502483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5D25-6BA1-EA49-A074-A369D4736DA0}"/>
              </a:ext>
            </a:extLst>
          </p:cNvPr>
          <p:cNvSpPr>
            <a:spLocks noGrp="1"/>
          </p:cNvSpPr>
          <p:nvPr>
            <p:ph type="title"/>
          </p:nvPr>
        </p:nvSpPr>
        <p:spPr/>
        <p:txBody>
          <a:bodyPr>
            <a:normAutofit fontScale="90000"/>
          </a:bodyPr>
          <a:lstStyle/>
          <a:p>
            <a:r>
              <a:rPr lang="en-US" dirty="0"/>
              <a:t>Ethics in Medicine</a:t>
            </a:r>
            <a:br>
              <a:rPr lang="en-US" dirty="0"/>
            </a:br>
            <a:r>
              <a:rPr lang="en-US" dirty="0"/>
              <a:t>64</a:t>
            </a:r>
          </a:p>
        </p:txBody>
      </p:sp>
      <p:pic>
        <p:nvPicPr>
          <p:cNvPr id="5" name="Content Placeholder 4">
            <a:extLst>
              <a:ext uri="{FF2B5EF4-FFF2-40B4-BE49-F238E27FC236}">
                <a16:creationId xmlns:a16="http://schemas.microsoft.com/office/drawing/2014/main" id="{2D9F2810-3C95-374E-BFD4-A07A799066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54389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6</a:t>
            </a:r>
          </a:p>
        </p:txBody>
      </p:sp>
      <p:sp>
        <p:nvSpPr>
          <p:cNvPr id="3" name="Content Placeholder 2"/>
          <p:cNvSpPr>
            <a:spLocks noGrp="1"/>
          </p:cNvSpPr>
          <p:nvPr>
            <p:ph idx="1"/>
          </p:nvPr>
        </p:nvSpPr>
        <p:spPr/>
        <p:txBody>
          <a:bodyPr>
            <a:normAutofit lnSpcReduction="10000"/>
          </a:bodyPr>
          <a:lstStyle/>
          <a:p>
            <a:r>
              <a:rPr lang="en-US" dirty="0"/>
              <a:t>Medical ethics generally fall into several categories (cont.):</a:t>
            </a:r>
          </a:p>
          <a:p>
            <a:r>
              <a:rPr lang="en-US" dirty="0"/>
              <a:t>Professional ethics – codes that dictate appropriate behavior on the part of the physician. Examples: </a:t>
            </a:r>
          </a:p>
          <a:p>
            <a:r>
              <a:rPr lang="en-US" dirty="0"/>
              <a:t>"</a:t>
            </a:r>
            <a:r>
              <a:rPr lang="en-US" b="1" dirty="0"/>
              <a:t>First, do no harm.</a:t>
            </a:r>
            <a:r>
              <a:rPr lang="en-US" dirty="0"/>
              <a:t>" </a:t>
            </a:r>
          </a:p>
          <a:p>
            <a:r>
              <a:rPr lang="en-US" dirty="0"/>
              <a:t>Hippocratic Oath - https://</a:t>
            </a:r>
            <a:r>
              <a:rPr lang="en-US" dirty="0" err="1"/>
              <a:t>www.nlm.nih.gov</a:t>
            </a:r>
            <a:r>
              <a:rPr lang="en-US" dirty="0"/>
              <a:t>/</a:t>
            </a:r>
            <a:r>
              <a:rPr lang="en-US" dirty="0" err="1"/>
              <a:t>hmd</a:t>
            </a:r>
            <a:r>
              <a:rPr lang="en-US" dirty="0"/>
              <a:t>/</a:t>
            </a:r>
            <a:r>
              <a:rPr lang="en-US" dirty="0" err="1"/>
              <a:t>greek</a:t>
            </a:r>
            <a:r>
              <a:rPr lang="en-US" dirty="0"/>
              <a:t>/</a:t>
            </a:r>
            <a:r>
              <a:rPr lang="en-US" dirty="0" err="1"/>
              <a:t>greek_oath.html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7</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Problems with the Hippocratic Oath:</a:t>
            </a:r>
          </a:p>
          <a:p>
            <a:r>
              <a:rPr lang="en-US" dirty="0"/>
              <a:t>No input from patients or public (i.e., highly paternalistic).</a:t>
            </a:r>
          </a:p>
          <a:p>
            <a:r>
              <a:rPr lang="en-US" dirty="0"/>
              <a:t>Gives patients little role in decision-making.</a:t>
            </a:r>
          </a:p>
          <a:p>
            <a:r>
              <a:rPr lang="en-US" dirty="0"/>
              <a:t>Does not require physicians to disclose information to patients, be truthful, not use placebos, or allow them to make informed choices.</a:t>
            </a:r>
          </a:p>
          <a:p>
            <a:r>
              <a:rPr lang="en-US" dirty="0"/>
              <a:t>Only 56% of US medical schools still use some variation of it - https://</a:t>
            </a:r>
            <a:r>
              <a:rPr lang="en-US" dirty="0" err="1"/>
              <a:t>yaleglobalhealthreview.com</a:t>
            </a:r>
            <a:r>
              <a:rPr lang="en-US" dirty="0"/>
              <a:t>/2020/11/21/the-hypocrisy-of-</a:t>
            </a:r>
            <a:r>
              <a:rPr lang="en-US" dirty="0" err="1"/>
              <a:t>hippocrates</a:t>
            </a:r>
            <a:r>
              <a:rPr lang="en-US" dirty="0"/>
              <a:t>-ethics-from-medical-oaths/</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Ethics in Medicine </a:t>
            </a:r>
            <a:br>
              <a:rPr lang="en-US" dirty="0"/>
            </a:br>
            <a:r>
              <a:rPr lang="en-US" dirty="0"/>
              <a:t>8</a:t>
            </a:r>
          </a:p>
        </p:txBody>
      </p:sp>
      <p:sp>
        <p:nvSpPr>
          <p:cNvPr id="3" name="Content Placeholder 2"/>
          <p:cNvSpPr>
            <a:spLocks noGrp="1"/>
          </p:cNvSpPr>
          <p:nvPr>
            <p:ph idx="1"/>
          </p:nvPr>
        </p:nvSpPr>
        <p:spPr/>
        <p:txBody>
          <a:bodyPr>
            <a:normAutofit fontScale="92500"/>
          </a:bodyPr>
          <a:lstStyle/>
          <a:p>
            <a:r>
              <a:rPr lang="en-US" dirty="0"/>
              <a:t>How does ethics differ from law?</a:t>
            </a:r>
          </a:p>
          <a:p>
            <a:r>
              <a:rPr lang="en-US" dirty="0"/>
              <a:t>Statutes, regulations, and court decisions can guide physicians as to what they may or may not do (e.g., HIPAA).</a:t>
            </a:r>
          </a:p>
          <a:p>
            <a:r>
              <a:rPr lang="en-US" dirty="0"/>
              <a:t>Does not always provide definitive answers to ethical dilemmas.  </a:t>
            </a:r>
          </a:p>
          <a:p>
            <a:r>
              <a:rPr lang="en-US" dirty="0"/>
              <a:t>Criminal law identifies acts so wrong that physicians will be held legally liable.  Ethics may focus on the right or best decision in a situation.</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4348</Words>
  <Application>Microsoft Macintosh PowerPoint</Application>
  <PresentationFormat>On-screen Show (4:3)</PresentationFormat>
  <Paragraphs>292</Paragraphs>
  <Slides>65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Calibri</vt:lpstr>
      <vt:lpstr>Office Theme</vt:lpstr>
      <vt:lpstr>Ethics in Medicine 2024 </vt:lpstr>
      <vt:lpstr>Ethics in Medicine  1</vt:lpstr>
      <vt:lpstr>Ethics in Medicine  2</vt:lpstr>
      <vt:lpstr>Ethics in Medicine  3</vt:lpstr>
      <vt:lpstr>Ethics in Medicine  4</vt:lpstr>
      <vt:lpstr>Ethics in Medicine  5</vt:lpstr>
      <vt:lpstr>Ethics in Medicine   6</vt:lpstr>
      <vt:lpstr>Ethics in Medicine  7 </vt:lpstr>
      <vt:lpstr>Ethics in Medicine  8</vt:lpstr>
      <vt:lpstr>Ethics in Medicine  9</vt:lpstr>
      <vt:lpstr>Ethics in Medicine  10</vt:lpstr>
      <vt:lpstr>Ethics in Medicine  11</vt:lpstr>
      <vt:lpstr>Ethics in Medicine   12</vt:lpstr>
      <vt:lpstr>Ethics in Medicine  13</vt:lpstr>
      <vt:lpstr>Ethics in Medicine  14</vt:lpstr>
      <vt:lpstr>Ethics in Medicine  15</vt:lpstr>
      <vt:lpstr>Ethics in Medicine  16</vt:lpstr>
      <vt:lpstr>Ethics in Medicine  17</vt:lpstr>
      <vt:lpstr>Ethics in Medicine  18</vt:lpstr>
      <vt:lpstr>Ethics in Medicine  19</vt:lpstr>
      <vt:lpstr>Ethics in Medicine  20</vt:lpstr>
      <vt:lpstr>Ethics and Medicine  21</vt:lpstr>
      <vt:lpstr>Ethics in Medicine  22</vt:lpstr>
      <vt:lpstr>Ethics in Medicine  23</vt:lpstr>
      <vt:lpstr>Ethics in Medicine  24</vt:lpstr>
      <vt:lpstr>Ethics in Medicine  25</vt:lpstr>
      <vt:lpstr>Ethics in Medicine Part 1 26</vt:lpstr>
      <vt:lpstr>Ethics in Medicine Part 1 27</vt:lpstr>
      <vt:lpstr>Ethics in Medicine Part 1 28</vt:lpstr>
      <vt:lpstr>Ethics in Medicine 29</vt:lpstr>
      <vt:lpstr>Ethics in Medicine 30</vt:lpstr>
      <vt:lpstr>Ethics in Medicine 31</vt:lpstr>
      <vt:lpstr>Ethics in Medicine  32</vt:lpstr>
      <vt:lpstr>Ethics in Medicine  33</vt:lpstr>
      <vt:lpstr>Ethics in Medicine  34</vt:lpstr>
      <vt:lpstr>Ethics in Medicine  35</vt:lpstr>
      <vt:lpstr>Ethics in Medicine  36</vt:lpstr>
      <vt:lpstr>Ethics in Medicine 37</vt:lpstr>
      <vt:lpstr>Ethics in Medicine 38</vt:lpstr>
      <vt:lpstr>Ethics in Medicine  39</vt:lpstr>
      <vt:lpstr>Ethics in Medicine  40</vt:lpstr>
      <vt:lpstr>Ethics in Medicine 41</vt:lpstr>
      <vt:lpstr>Ethics in Medicine 42</vt:lpstr>
      <vt:lpstr>Ethics in Medicine  43</vt:lpstr>
      <vt:lpstr>Ethics in Medicine 44</vt:lpstr>
      <vt:lpstr>Ethics in Medicine 45</vt:lpstr>
      <vt:lpstr>Ethics in Medicine 46</vt:lpstr>
      <vt:lpstr>Ethics in Medicine 47</vt:lpstr>
      <vt:lpstr>Ethics in Medicine  48</vt:lpstr>
      <vt:lpstr>Ethics in Medicine  49</vt:lpstr>
      <vt:lpstr>Ethics in Medicine  50</vt:lpstr>
      <vt:lpstr>Ethics in Medicine 51</vt:lpstr>
      <vt:lpstr>Ethics in Medicine 52</vt:lpstr>
      <vt:lpstr>Ethics in Medicine 53</vt:lpstr>
      <vt:lpstr>Ethics in Medicine  54</vt:lpstr>
      <vt:lpstr>Ethics in Medicine 55</vt:lpstr>
      <vt:lpstr>Ethics in Medicine  56</vt:lpstr>
      <vt:lpstr>Ethics in Medicine 57</vt:lpstr>
      <vt:lpstr>Ethics in Medicine 58</vt:lpstr>
      <vt:lpstr>Ethics in Medicine 59</vt:lpstr>
      <vt:lpstr>Ethics in Medicine 60</vt:lpstr>
      <vt:lpstr>Ethics in Medicine 61</vt:lpstr>
      <vt:lpstr>Ethics in Medicine 62</vt:lpstr>
      <vt:lpstr>Ethics in Medicine 63</vt:lpstr>
      <vt:lpstr>Ethics in Medicine 64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Medicine</dc:title>
  <dc:creator>Owner</dc:creator>
  <cp:lastModifiedBy>Kathy Stefanik</cp:lastModifiedBy>
  <cp:revision>67</cp:revision>
  <dcterms:created xsi:type="dcterms:W3CDTF">2018-02-26T01:24:09Z</dcterms:created>
  <dcterms:modified xsi:type="dcterms:W3CDTF">2024-02-27T02:07:03Z</dcterms:modified>
</cp:coreProperties>
</file>